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3"/>
  </p:notesMasterIdLst>
  <p:sldIdLst>
    <p:sldId id="505" r:id="rId2"/>
    <p:sldId id="506" r:id="rId3"/>
    <p:sldId id="516" r:id="rId4"/>
    <p:sldId id="517" r:id="rId5"/>
    <p:sldId id="518" r:id="rId6"/>
    <p:sldId id="519" r:id="rId7"/>
    <p:sldId id="523" r:id="rId8"/>
    <p:sldId id="603" r:id="rId9"/>
    <p:sldId id="604" r:id="rId10"/>
    <p:sldId id="525" r:id="rId11"/>
    <p:sldId id="526" r:id="rId12"/>
    <p:sldId id="527" r:id="rId13"/>
    <p:sldId id="538" r:id="rId14"/>
    <p:sldId id="528" r:id="rId15"/>
    <p:sldId id="562" r:id="rId16"/>
    <p:sldId id="521" r:id="rId17"/>
    <p:sldId id="507" r:id="rId18"/>
    <p:sldId id="520" r:id="rId19"/>
    <p:sldId id="522" r:id="rId20"/>
    <p:sldId id="524" r:id="rId21"/>
    <p:sldId id="560" r:id="rId22"/>
    <p:sldId id="529" r:id="rId23"/>
    <p:sldId id="602" r:id="rId24"/>
    <p:sldId id="530" r:id="rId25"/>
    <p:sldId id="510" r:id="rId26"/>
    <p:sldId id="531" r:id="rId27"/>
    <p:sldId id="563" r:id="rId28"/>
    <p:sldId id="605" r:id="rId29"/>
    <p:sldId id="606" r:id="rId30"/>
    <p:sldId id="607" r:id="rId31"/>
    <p:sldId id="608" r:id="rId32"/>
    <p:sldId id="609" r:id="rId33"/>
    <p:sldId id="610" r:id="rId34"/>
    <p:sldId id="629" r:id="rId35"/>
    <p:sldId id="630" r:id="rId36"/>
    <p:sldId id="611" r:id="rId37"/>
    <p:sldId id="628" r:id="rId38"/>
    <p:sldId id="612" r:id="rId39"/>
    <p:sldId id="613" r:id="rId40"/>
    <p:sldId id="636" r:id="rId41"/>
    <p:sldId id="614" r:id="rId42"/>
    <p:sldId id="615" r:id="rId43"/>
    <p:sldId id="617" r:id="rId44"/>
    <p:sldId id="631" r:id="rId45"/>
    <p:sldId id="616" r:id="rId46"/>
    <p:sldId id="619" r:id="rId47"/>
    <p:sldId id="620" r:id="rId48"/>
    <p:sldId id="621" r:id="rId49"/>
    <p:sldId id="632" r:id="rId50"/>
    <p:sldId id="622" r:id="rId51"/>
    <p:sldId id="623" r:id="rId52"/>
    <p:sldId id="635" r:id="rId53"/>
    <p:sldId id="633" r:id="rId54"/>
    <p:sldId id="634" r:id="rId55"/>
    <p:sldId id="624" r:id="rId56"/>
    <p:sldId id="625" r:id="rId57"/>
    <p:sldId id="626" r:id="rId58"/>
    <p:sldId id="627" r:id="rId59"/>
    <p:sldId id="637" r:id="rId60"/>
    <p:sldId id="561" r:id="rId61"/>
    <p:sldId id="535" r:id="rId62"/>
    <p:sldId id="536" r:id="rId63"/>
    <p:sldId id="537" r:id="rId64"/>
    <p:sldId id="641" r:id="rId65"/>
    <p:sldId id="511" r:id="rId66"/>
    <p:sldId id="532" r:id="rId67"/>
    <p:sldId id="580" r:id="rId68"/>
    <p:sldId id="638" r:id="rId69"/>
    <p:sldId id="639" r:id="rId70"/>
    <p:sldId id="533" r:id="rId71"/>
    <p:sldId id="673" r:id="rId72"/>
    <p:sldId id="640" r:id="rId73"/>
    <p:sldId id="539" r:id="rId74"/>
    <p:sldId id="512" r:id="rId75"/>
    <p:sldId id="541" r:id="rId76"/>
    <p:sldId id="542" r:id="rId77"/>
    <p:sldId id="543" r:id="rId78"/>
    <p:sldId id="544" r:id="rId79"/>
    <p:sldId id="545" r:id="rId80"/>
    <p:sldId id="674" r:id="rId81"/>
    <p:sldId id="675" r:id="rId82"/>
    <p:sldId id="546" r:id="rId83"/>
    <p:sldId id="676" r:id="rId84"/>
    <p:sldId id="547" r:id="rId85"/>
    <p:sldId id="514" r:id="rId86"/>
    <p:sldId id="556" r:id="rId87"/>
    <p:sldId id="555" r:id="rId88"/>
    <p:sldId id="557" r:id="rId89"/>
    <p:sldId id="558" r:id="rId90"/>
    <p:sldId id="515" r:id="rId91"/>
    <p:sldId id="559" r:id="rId92"/>
    <p:sldId id="581" r:id="rId93"/>
    <p:sldId id="583" r:id="rId94"/>
    <p:sldId id="582" r:id="rId95"/>
    <p:sldId id="656" r:id="rId96"/>
    <p:sldId id="657" r:id="rId97"/>
    <p:sldId id="653" r:id="rId98"/>
    <p:sldId id="655" r:id="rId99"/>
    <p:sldId id="659" r:id="rId100"/>
    <p:sldId id="660" r:id="rId101"/>
    <p:sldId id="661" r:id="rId102"/>
    <p:sldId id="662" r:id="rId103"/>
    <p:sldId id="663" r:id="rId104"/>
    <p:sldId id="575" r:id="rId105"/>
    <p:sldId id="642" r:id="rId106"/>
    <p:sldId id="643" r:id="rId107"/>
    <p:sldId id="644" r:id="rId108"/>
    <p:sldId id="645" r:id="rId109"/>
    <p:sldId id="568" r:id="rId110"/>
    <p:sldId id="664" r:id="rId111"/>
    <p:sldId id="665" r:id="rId112"/>
    <p:sldId id="666" r:id="rId113"/>
    <p:sldId id="667" r:id="rId114"/>
    <p:sldId id="668" r:id="rId115"/>
    <p:sldId id="669" r:id="rId116"/>
    <p:sldId id="574" r:id="rId117"/>
    <p:sldId id="670" r:id="rId118"/>
    <p:sldId id="671" r:id="rId119"/>
    <p:sldId id="672" r:id="rId120"/>
    <p:sldId id="677" r:id="rId121"/>
    <p:sldId id="578" r:id="rId122"/>
    <p:sldId id="648" r:id="rId123"/>
    <p:sldId id="649" r:id="rId124"/>
    <p:sldId id="650" r:id="rId125"/>
    <p:sldId id="651" r:id="rId126"/>
    <p:sldId id="683" r:id="rId127"/>
    <p:sldId id="681" r:id="rId128"/>
    <p:sldId id="652" r:id="rId129"/>
    <p:sldId id="680" r:id="rId130"/>
    <p:sldId id="678" r:id="rId131"/>
    <p:sldId id="679" r:id="rId132"/>
    <p:sldId id="682" r:id="rId133"/>
    <p:sldId id="684" r:id="rId134"/>
    <p:sldId id="686" r:id="rId135"/>
    <p:sldId id="685" r:id="rId136"/>
    <p:sldId id="687" r:id="rId137"/>
    <p:sldId id="688" r:id="rId138"/>
    <p:sldId id="689" r:id="rId139"/>
    <p:sldId id="690" r:id="rId140"/>
    <p:sldId id="691" r:id="rId141"/>
    <p:sldId id="564" r:id="rId142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53" autoAdjust="0"/>
    <p:restoredTop sz="91637" autoAdjust="0"/>
  </p:normalViewPr>
  <p:slideViewPr>
    <p:cSldViewPr>
      <p:cViewPr varScale="1">
        <p:scale>
          <a:sx n="67" d="100"/>
          <a:sy n="67" d="100"/>
        </p:scale>
        <p:origin x="181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299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21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4CFBC-F343-4FC9-A435-34C4AD46C5B1}" type="datetimeFigureOut">
              <a:rPr lang="es-AR" smtClean="0"/>
              <a:t>24/7/2019</a:t>
            </a:fld>
            <a:endParaRPr lang="es-AR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FD104-1781-401A-83BA-F52BAA451548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4619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movil.com/variables-discretas-y-continuas-ejemplos-y-ejercicios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MEmdixNMZI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earson_correlation_coefficient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MEmdixNMZI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minitab.com/blog/adventures-in-statistics-2/regression-analysis-how-do-i-interpret-r-squared-and-assess-the-goodness-of-fit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ewonlinecourses.science.psu.edu/stat501/node/255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2FKXOa0HGA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odecamp.org/news/data-science-with-python-8-ways-to-do-linear-regression-and-measure-their-speed-b5577d75f8b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Multivariate_random_variable" TargetMode="External"/><Relationship Id="rId5" Type="http://schemas.openxmlformats.org/officeDocument/2006/relationships/hyperlink" Target="https://www.researchgate.net/post/What_is_the_difference_between_multiple_and_multivariate_regression" TargetMode="External"/><Relationship Id="rId4" Type="http://schemas.openxmlformats.org/officeDocument/2006/relationships/hyperlink" Target="https://en.wikipedia.org/wiki/Linear_regression#Simple_and_multiple_linear_regression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rdinary_least_squares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how.com/calcular-la-varianza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bability_density_function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Normal_distribution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bability_density_function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Normal_distribution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bability_density_function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Normal_distribution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bability_density_function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Normal_distribution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how.com/calcular-la-varianza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ngakoo.com/es/temas/probabilidad-condicionada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tutor.com/pro/2/a_12.html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Probabilidad_condicionada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anacademy.org/computing/computer-science/cryptography/random-algorithms-probability/v/conditional-probability2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s.khanacademy.org/math/statistics-probability/counting-permutations-and-combinations/combinatorics-probability/v/conditional-probability-and-combinations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gr.es/~jsalinas/bayes.htm" TargetMode="External"/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s.khanacademy.org/math/statistics-probability/counting-permutations-and-combinations/combinatorics-probability/v/conditional-probability-and-combinations" TargetMode="External"/><Relationship Id="rId4" Type="http://schemas.openxmlformats.org/officeDocument/2006/relationships/hyperlink" Target="https://www.khanacademy.org/computing/computer-science/cryptography/random-algorithms-probability/v/conditional-probability2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gr.es/~jsalinas/bayes.htm" TargetMode="External"/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s.khanacademy.org/math/statistics-probability/counting-permutations-and-combinations/combinatorics-probability/v/conditional-probability-and-combinations" TargetMode="External"/><Relationship Id="rId4" Type="http://schemas.openxmlformats.org/officeDocument/2006/relationships/hyperlink" Target="https://www.khanacademy.org/computing/computer-science/cryptography/random-algorithms-probability/v/conditional-probability2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gr.es/~jsalinas/bayes.htm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s.khanacademy.org/math/statistics-probability/counting-permutations-and-combinations/combinatorics-probability/v/conditional-probability-and-combinations" TargetMode="External"/><Relationship Id="rId4" Type="http://schemas.openxmlformats.org/officeDocument/2006/relationships/hyperlink" Target="https://www.khanacademy.org/computing/computer-science/cryptography/random-algorithms-probability/v/conditional-probability2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python_pandas/python_pandas_dataframe.htm" TargetMode="External"/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lens.org/datasets/movielens/" TargetMode="External"/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lens.org/datasets/movielens/" TargetMode="External"/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variance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how.com/calcular-la-covarianza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lanetcalc.com/8125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icshowto.datasciencecentral.com/probability-and-statistics/correlation-coefficient-formula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etosa.io/ev/ordinary-least-squares-regression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phet.colorado.edu/sims/html/least-squares-regression/latest/least-squares-regression_en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smtClean="0">
                <a:hlinkClick r:id="rId3"/>
              </a:rPr>
              <a:t>https://matemovil.com/variables-discretas-y-continuas-ejemplos-y-ejercicios/</a:t>
            </a:r>
            <a:endParaRPr lang="es-AR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3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31621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Gradient Descent</a:t>
            </a:r>
            <a:r>
              <a:rPr lang="es-ES" baseline="0" dirty="0" smtClean="0"/>
              <a:t> es un método alternativo, generalmente para 3 dimensiones.</a:t>
            </a:r>
          </a:p>
          <a:p>
            <a:r>
              <a:rPr lang="es-AR" dirty="0" smtClean="0">
                <a:hlinkClick r:id="rId3"/>
              </a:rPr>
              <a:t>https://www.youtube.com/watch?v=9MEmdixNMZI</a:t>
            </a:r>
            <a:endParaRPr lang="es-ES" baseline="0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46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29815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https://en.wikipedia.org/wiki/Pearson_correlation_coefficient</a:t>
            </a:r>
            <a:endParaRPr lang="es-ES" baseline="0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47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29815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48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29815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Gradient Descent</a:t>
            </a:r>
            <a:r>
              <a:rPr lang="es-ES" baseline="0" dirty="0" smtClean="0"/>
              <a:t> es un método alternativo, generalmente para 3 dimensiones.</a:t>
            </a:r>
          </a:p>
          <a:p>
            <a:r>
              <a:rPr lang="es-AR" dirty="0" smtClean="0">
                <a:hlinkClick r:id="rId3"/>
              </a:rPr>
              <a:t>https://www.youtube.com/watch?v=9MEmdixNMZI</a:t>
            </a:r>
            <a:endParaRPr lang="es-ES" baseline="0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49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29815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https://blog.minitab.com/blog/adventures-in-statistics-2/regression-analysis-how-do-i-interpret-r-squared-and-assess-the-goodness-of-fit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50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38889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https://newonlinecourses.science.psu.edu/stat501/node/255/</a:t>
            </a:r>
            <a:endParaRPr lang="es-AR" dirty="0" smtClean="0"/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specifically, fit_transform scales the data to have unit variance. So it's not strictly -1 to 1; the average of the squares of the deviation from the mean will be one.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51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28864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52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28864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https://www.youtube.com/watch?v=w2FKXOa0HGA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53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87701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https://www.freecodecamp.org/news/data-science-with-python-8-ways-to-do-linear-regression-and-measure-their-speed-b5577d75f8b/</a:t>
            </a:r>
            <a:endParaRPr lang="es-AR" dirty="0" smtClean="0"/>
          </a:p>
          <a:p>
            <a:r>
              <a:rPr lang="es-AR" dirty="0" smtClean="0">
                <a:hlinkClick r:id="rId4"/>
              </a:rPr>
              <a:t>https://en.wikipedia.org/wiki/Linear_regression#Simple_and_multiple_linear_regression</a:t>
            </a:r>
            <a:endParaRPr lang="es-AR" dirty="0" smtClean="0"/>
          </a:p>
          <a:p>
            <a:r>
              <a:rPr lang="es-AR" dirty="0" smtClean="0">
                <a:hlinkClick r:id="rId5"/>
              </a:rPr>
              <a:t>https://www.researchgate.net/post/What_is_the_difference_between_multiple_and_multivariate_regression</a:t>
            </a:r>
            <a:endParaRPr lang="es-AR" dirty="0" smtClean="0"/>
          </a:p>
          <a:p>
            <a:r>
              <a:rPr lang="es-AR" dirty="0" smtClean="0">
                <a:hlinkClick r:id="rId6"/>
              </a:rPr>
              <a:t>https://en.wikipedia.org/wiki/Multivariate_random_variable</a:t>
            </a:r>
            <a:endParaRPr lang="es-AR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55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02947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https://en.wikipedia.org/wiki/Ordinary_least_squares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58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20254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https://es.wikihow.com/calcular-la-varianza</a:t>
            </a:r>
            <a:endParaRPr lang="es-AR" dirty="0" smtClean="0"/>
          </a:p>
          <a:p>
            <a:endParaRPr lang="es-AR" dirty="0" smtClean="0"/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Puesto que la varianza se basa en los datos de una muestra y no en toda la población, es improbable que la varianza de la muestra sea igual a la varianza de la población. Para estimar mejor la varianza de la población, utilice el intervalo de confianza.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22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4878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59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795160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https://en.wikipedia.org/wiki/Probability_density_function</a:t>
            </a:r>
            <a:endParaRPr lang="es-AR" dirty="0" smtClean="0"/>
          </a:p>
          <a:p>
            <a:r>
              <a:rPr lang="es-AR" dirty="0" smtClean="0">
                <a:hlinkClick r:id="rId4"/>
              </a:rPr>
              <a:t>https://en.wikipedia.org/wiki/Normal_distribution</a:t>
            </a:r>
            <a:endParaRPr lang="es-AR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66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46617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https://en.wikipedia.org/wiki/Probability_density_function</a:t>
            </a:r>
            <a:endParaRPr lang="es-AR" dirty="0" smtClean="0"/>
          </a:p>
          <a:p>
            <a:r>
              <a:rPr lang="es-AR" dirty="0" smtClean="0">
                <a:hlinkClick r:id="rId4"/>
              </a:rPr>
              <a:t>https://en.wikipedia.org/wiki/Normal_distribution</a:t>
            </a:r>
            <a:endParaRPr lang="es-AR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67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46617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https://en.wikipedia.org/wiki/Probability_density_function</a:t>
            </a:r>
            <a:endParaRPr lang="es-AR" dirty="0" smtClean="0"/>
          </a:p>
          <a:p>
            <a:r>
              <a:rPr lang="es-AR" dirty="0" smtClean="0">
                <a:hlinkClick r:id="rId4"/>
              </a:rPr>
              <a:t>https://en.wikipedia.org/wiki/Normal_distribution</a:t>
            </a:r>
            <a:endParaRPr lang="es-AR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68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46617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https://en.wikipedia.org/wiki/Probability_density_function</a:t>
            </a:r>
            <a:endParaRPr lang="es-AR" dirty="0" smtClean="0"/>
          </a:p>
          <a:p>
            <a:r>
              <a:rPr lang="es-AR" dirty="0" smtClean="0">
                <a:hlinkClick r:id="rId4"/>
              </a:rPr>
              <a:t>https://en.wikipedia.org/wiki/Normal_distribution</a:t>
            </a:r>
            <a:endParaRPr lang="es-AR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69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466176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70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94088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71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48109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72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94088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https://help.gooddata.com/doc/en/reporting-and-dashboards/maql-analytical-query-language/maql-expression-reference/aggregation-functions/statistical-functions/predictive-statistical-use-cases/normality-testing-skewness-and-kurtosis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80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834327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82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270765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https://es.wikihow.com/calcular-la-varianza</a:t>
            </a:r>
            <a:endParaRPr lang="es-AR" dirty="0" smtClean="0"/>
          </a:p>
          <a:p>
            <a:endParaRPr lang="es-AR" dirty="0" smtClean="0"/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Puesto que la varianza se basa en los datos de una muestra y no en toda la población, es improbable que la varianza de la muestra sea igual a la varianza de la población. Para estimar mejor la varianza de la población, utilice el intervalo de confianza.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23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48784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83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65297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https://www.sangakoo.com/es/temas/probabilidad-condicionada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86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05581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https://www.vitutor.com/pro/2/a_12.html</a:t>
            </a:r>
            <a:endParaRPr lang="es-AR" dirty="0" smtClean="0"/>
          </a:p>
          <a:p>
            <a:r>
              <a:rPr lang="es-E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Sucesos independientes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 sucesos, A y B, son independientes cuando la probabilidad de que suceda A no se ve afectada porque haya sucedido, o no, B.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tiramos dos veces una moneda, el segundo resultado que obtenemos no está influenciado por el primer resultado obtenido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 sucesos A y B son independientes si</a:t>
            </a:r>
          </a:p>
          <a:p>
            <a:r>
              <a:rPr lang="es-E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p(A/B) = p(A)</a:t>
            </a:r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Sucesos dependientes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 sucesos, A y B, son dependientes cuando la probabilidad de que suceda A se ve afectada porque haya sucedido, o no, B.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 sucesos A y B son dependientes si</a:t>
            </a:r>
          </a:p>
          <a:p>
            <a:r>
              <a:rPr lang="es-E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p(A/B) ≠ p(A)</a:t>
            </a:r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88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558056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https://es.wikipedia.org/wiki/Probabilidad_condicionada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89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799707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https://www.khanacademy.org/computing/computer-science/cryptography/random-algorithms-probability/v/conditional-probability2</a:t>
            </a:r>
            <a:endParaRPr lang="es-AR" dirty="0" smtClean="0"/>
          </a:p>
          <a:p>
            <a:r>
              <a:rPr lang="es-AR" dirty="0" smtClean="0">
                <a:hlinkClick r:id="rId4"/>
              </a:rPr>
              <a:t>https://es.khanacademy.org/math/statistics-probability/counting-permutations-and-combinations/combinatorics-probability/v/conditional-probability-and-combinations</a:t>
            </a:r>
            <a:endParaRPr lang="es-AR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90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708206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https://www.ugr.es/~jsalinas/bayes.htm</a:t>
            </a:r>
            <a:endParaRPr lang="es-AR" dirty="0" smtClean="0">
              <a:hlinkClick r:id="rId4"/>
            </a:endParaRPr>
          </a:p>
          <a:p>
            <a:r>
              <a:rPr lang="es-AR" dirty="0" smtClean="0">
                <a:hlinkClick r:id="rId4"/>
              </a:rPr>
              <a:t>https://www.khanacademy.org/computing/computer-science/cryptography/random-algorithms-probability/v/conditional-probability2</a:t>
            </a:r>
            <a:endParaRPr lang="es-AR" dirty="0" smtClean="0"/>
          </a:p>
          <a:p>
            <a:r>
              <a:rPr lang="es-AR" dirty="0" smtClean="0">
                <a:hlinkClick r:id="rId5"/>
              </a:rPr>
              <a:t>https://es.khanacademy.org/math/statistics-probability/counting-permutations-and-combinations/combinatorics-probability/v/conditional-probability-and-combinations</a:t>
            </a:r>
            <a:endParaRPr lang="es-AR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91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708206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https://www.ugr.es/~jsalinas/bayes.htm</a:t>
            </a:r>
            <a:endParaRPr lang="es-AR" dirty="0" smtClean="0">
              <a:hlinkClick r:id="rId4"/>
            </a:endParaRPr>
          </a:p>
          <a:p>
            <a:r>
              <a:rPr lang="es-AR" dirty="0" smtClean="0">
                <a:hlinkClick r:id="rId4"/>
              </a:rPr>
              <a:t>https://www.khanacademy.org/computing/computer-science/cryptography/random-algorithms-probability/v/conditional-probability2</a:t>
            </a:r>
            <a:endParaRPr lang="es-AR" dirty="0" smtClean="0"/>
          </a:p>
          <a:p>
            <a:r>
              <a:rPr lang="es-AR" dirty="0" smtClean="0">
                <a:hlinkClick r:id="rId5"/>
              </a:rPr>
              <a:t>https://es.khanacademy.org/math/statistics-probability/counting-permutations-and-combinations/combinatorics-probability/v/conditional-probability-and-combinations</a:t>
            </a:r>
            <a:endParaRPr lang="es-AR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92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70820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https://www.ugr.es/~jsalinas/bayes.htm</a:t>
            </a:r>
            <a:endParaRPr lang="es-AR" dirty="0" smtClean="0">
              <a:hlinkClick r:id="rId4"/>
            </a:endParaRPr>
          </a:p>
          <a:p>
            <a:r>
              <a:rPr lang="es-AR" dirty="0" smtClean="0">
                <a:hlinkClick r:id="rId4"/>
              </a:rPr>
              <a:t>https://www.khanacademy.org/computing/computer-science/cryptography/random-algorithms-probability/v/conditional-probability2</a:t>
            </a:r>
            <a:endParaRPr lang="es-AR" dirty="0" smtClean="0"/>
          </a:p>
          <a:p>
            <a:r>
              <a:rPr lang="es-AR" dirty="0" smtClean="0">
                <a:hlinkClick r:id="rId5"/>
              </a:rPr>
              <a:t>https://es.khanacademy.org/math/statistics-probability/counting-permutations-and-combinations/combinatorics-probability/v/conditional-probability-and-combinations</a:t>
            </a:r>
            <a:endParaRPr lang="es-AR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94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708206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https://www.tutorialspoint.com/python_pandas/python_pandas_dataframe.htm</a:t>
            </a:r>
            <a:endParaRPr lang="es-AR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108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257342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https://grouplens.org/datasets/movielens/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119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97354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print(np.std([2,5,9,20,3,6]))</a:t>
            </a:r>
          </a:p>
          <a:p>
            <a:r>
              <a:rPr lang="es-AR" dirty="0" smtClean="0"/>
              <a:t>print(np.var([2,5,9,20,3,6]))</a:t>
            </a:r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24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48784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https://grouplens.org/datasets/movielens/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120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973545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https://es.wikipedia.org/wiki/Anexo:C%C3%B3digos_de_estado_HTTP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126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10139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https://en.wikipedia.org/wiki/Covariance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29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48761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https://es.wikihow.com/calcular-la-covarianza</a:t>
            </a:r>
            <a:endParaRPr lang="es-AR" dirty="0" smtClean="0"/>
          </a:p>
          <a:p>
            <a:r>
              <a:rPr lang="es-AR" dirty="0" smtClean="0">
                <a:hlinkClick r:id="rId4"/>
              </a:rPr>
              <a:t>https://planetcalc.com/8125/</a:t>
            </a:r>
            <a:endParaRPr lang="es-AR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31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5471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https://www.statisticshowto.datasciencecentral.com/probability-and-statistics/correlation-coefficient-formula/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32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7275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42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27425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http://setosa.io/ev/ordinary-least-squares-regression/</a:t>
            </a:r>
            <a:endParaRPr lang="es-AR" dirty="0" smtClean="0"/>
          </a:p>
          <a:p>
            <a:r>
              <a:rPr lang="es-AR" dirty="0" smtClean="0">
                <a:hlinkClick r:id="rId4"/>
              </a:rPr>
              <a:t>http://phet.colorado.edu/sims/html/least-squares-regression/latest/least-squares-regression_en.html</a:t>
            </a:r>
            <a:endParaRPr lang="es-AR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44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72083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F3A3-1603-498D-9C89-679706837E69}" type="datetimeFigureOut">
              <a:rPr lang="es-AR" smtClean="0"/>
              <a:t>24/7/2019</a:t>
            </a:fld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FBB9-0CB9-47A1-AED8-99AA92883DA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63601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F3A3-1603-498D-9C89-679706837E69}" type="datetimeFigureOut">
              <a:rPr lang="es-AR" smtClean="0"/>
              <a:t>24/7/2019</a:t>
            </a:fld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FBB9-0CB9-47A1-AED8-99AA92883DA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13194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F3A3-1603-498D-9C89-679706837E69}" type="datetimeFigureOut">
              <a:rPr lang="es-AR" smtClean="0"/>
              <a:t>24/7/2019</a:t>
            </a:fld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FBB9-0CB9-47A1-AED8-99AA92883DA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48136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F3A3-1603-498D-9C89-679706837E69}" type="datetimeFigureOut">
              <a:rPr lang="es-AR" smtClean="0"/>
              <a:t>24/7/2019</a:t>
            </a:fld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FBB9-0CB9-47A1-AED8-99AA92883DA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7706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F3A3-1603-498D-9C89-679706837E69}" type="datetimeFigureOut">
              <a:rPr lang="es-AR" smtClean="0"/>
              <a:t>24/7/2019</a:t>
            </a:fld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FBB9-0CB9-47A1-AED8-99AA92883DA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97524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F3A3-1603-498D-9C89-679706837E69}" type="datetimeFigureOut">
              <a:rPr lang="es-AR" smtClean="0"/>
              <a:t>24/7/2019</a:t>
            </a:fld>
            <a:endParaRPr lang="es-AR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FBB9-0CB9-47A1-AED8-99AA92883DA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16696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30" y="1535115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F3A3-1603-498D-9C89-679706837E69}" type="datetimeFigureOut">
              <a:rPr lang="es-AR" smtClean="0"/>
              <a:t>24/7/2019</a:t>
            </a:fld>
            <a:endParaRPr lang="es-AR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FBB9-0CB9-47A1-AED8-99AA92883DA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3544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F3A3-1603-498D-9C89-679706837E69}" type="datetimeFigureOut">
              <a:rPr lang="es-AR" smtClean="0"/>
              <a:t>24/7/2019</a:t>
            </a:fld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FBB9-0CB9-47A1-AED8-99AA92883DA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44584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F3A3-1603-498D-9C89-679706837E69}" type="datetimeFigureOut">
              <a:rPr lang="es-AR" smtClean="0"/>
              <a:t>24/7/2019</a:t>
            </a:fld>
            <a:endParaRPr lang="es-AR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FBB9-0CB9-47A1-AED8-99AA92883DA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84069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5" y="273051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5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F3A3-1603-498D-9C89-679706837E69}" type="datetimeFigureOut">
              <a:rPr lang="es-AR" smtClean="0"/>
              <a:t>24/7/2019</a:t>
            </a:fld>
            <a:endParaRPr lang="es-AR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FBB9-0CB9-47A1-AED8-99AA92883DA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4082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3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F3A3-1603-498D-9C89-679706837E69}" type="datetimeFigureOut">
              <a:rPr lang="es-AR" smtClean="0"/>
              <a:t>24/7/2019</a:t>
            </a:fld>
            <a:endParaRPr lang="es-AR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FBB9-0CB9-47A1-AED8-99AA92883DA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22333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</a:t>
            </a:r>
            <a:r>
              <a:rPr lang="es-ES" dirty="0" smtClean="0">
                <a:solidFill>
                  <a:srgbClr val="73005A"/>
                </a:solidFill>
                <a:latin typeface="HelveticaNeue-Light"/>
              </a:rPr>
              <a:t>Base de datos y Python</a:t>
            </a:r>
            <a:endParaRPr lang="es-AR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BF3A3-1603-498D-9C89-679706837E69}" type="datetimeFigureOut">
              <a:rPr lang="es-AR" smtClean="0"/>
              <a:t>24/7/2019</a:t>
            </a:fld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9FBB9-0CB9-47A1-AED8-99AA92883DAC}" type="slidenum">
              <a:rPr lang="es-AR" smtClean="0"/>
              <a:t>‹Nº›</a:t>
            </a:fld>
            <a:endParaRPr lang="es-AR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3" y="260648"/>
            <a:ext cx="1728192" cy="432048"/>
          </a:xfrm>
          <a:prstGeom prst="rect">
            <a:avLst/>
          </a:prstGeom>
        </p:spPr>
      </p:pic>
      <p:pic>
        <p:nvPicPr>
          <p:cNvPr id="1026" name="Picture 2" descr="Imatge del logotip dels financiador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69" y="6172675"/>
            <a:ext cx="7924872" cy="57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4 Marcador de pie de página"/>
          <p:cNvSpPr txBox="1">
            <a:spLocks/>
          </p:cNvSpPr>
          <p:nvPr userDrawn="1"/>
        </p:nvSpPr>
        <p:spPr>
          <a:xfrm>
            <a:off x="5802299" y="250499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AR" dirty="0" smtClean="0">
                <a:solidFill>
                  <a:schemeClr val="bg1">
                    <a:lumMod val="50000"/>
                  </a:schemeClr>
                </a:solidFill>
              </a:rPr>
              <a:t>Prof. Jorge Miralles</a:t>
            </a:r>
            <a:endParaRPr lang="es-A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19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lang="es-ES" sz="4400" kern="1200" dirty="0" smtClean="0">
          <a:solidFill>
            <a:srgbClr val="73005A"/>
          </a:solidFill>
          <a:latin typeface="HelveticaNeue-Ligh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mp"/><Relationship Id="rId5" Type="http://schemas.openxmlformats.org/officeDocument/2006/relationships/image" Target="../media/image50.tmp"/><Relationship Id="rId4" Type="http://schemas.openxmlformats.org/officeDocument/2006/relationships/image" Target="../media/image49.tmp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7" Type="http://schemas.openxmlformats.org/officeDocument/2006/relationships/image" Target="../media/image52.tmp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mp"/><Relationship Id="rId5" Type="http://schemas.openxmlformats.org/officeDocument/2006/relationships/image" Target="../media/image50.tmp"/><Relationship Id="rId4" Type="http://schemas.openxmlformats.org/officeDocument/2006/relationships/image" Target="../media/image49.tmp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jsonplaceholder.typicode.com/" TargetMode="Externa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phet.colorado.edu/sims/html/least-squares-regression/latest/least-squares-regression_en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tmp"/><Relationship Id="rId5" Type="http://schemas.openxmlformats.org/officeDocument/2006/relationships/hyperlink" Target="http://setosa.io/ev/ordinary-least-squares-regression/" TargetMode="External"/><Relationship Id="rId4" Type="http://schemas.openxmlformats.org/officeDocument/2006/relationships/image" Target="../media/image22.tm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m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2FKXOa0HG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m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m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smtClean="0"/>
              <a:t>Probabilidad y estadística</a:t>
            </a:r>
            <a:endParaRPr lang="es-AR" dirty="0"/>
          </a:p>
        </p:txBody>
      </p:sp>
      <p:sp>
        <p:nvSpPr>
          <p:cNvPr id="5" name="4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 smtClean="0"/>
              <a:t>Las bases para la Inteligencia Artificial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7683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histograma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3011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Clasificador </a:t>
            </a:r>
            <a:r>
              <a:rPr lang="es-AR" dirty="0"/>
              <a:t>bayesiano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 numCol="1"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s-AR" dirty="0" smtClean="0"/>
                  <a:t>Para el documento de prueba:</a:t>
                </a:r>
              </a:p>
              <a:p>
                <a:pPr marL="0" indent="0">
                  <a:buNone/>
                </a:pPr>
                <a:r>
                  <a:rPr lang="es-AR" dirty="0"/>
                  <a:t>“Chino Chino Chino Tokio Japón”</a:t>
                </a:r>
              </a:p>
              <a:p>
                <a:pPr marL="0" indent="0">
                  <a:buNone/>
                </a:pPr>
                <a:endParaRPr lang="es-A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s-AR" b="0" i="1" smtClean="0">
                              <a:latin typeface="Cambria Math"/>
                            </a:rPr>
                            <m:t>𝑁𝐵</m:t>
                          </m:r>
                        </m:sub>
                      </m:sSub>
                      <m:r>
                        <a:rPr lang="es-AR" b="0" i="1" smtClean="0">
                          <a:latin typeface="Cambria Math"/>
                        </a:rPr>
                        <m:t>=</m:t>
                      </m:r>
                      <m:r>
                        <a:rPr lang="es-AR" b="0" i="1" smtClean="0">
                          <a:latin typeface="Cambria Math"/>
                        </a:rPr>
                        <m:t>𝑎𝑟𝑔𝑚𝑎𝑥</m:t>
                      </m:r>
                      <m:r>
                        <a:rPr lang="es-AR" b="0" i="1" smtClean="0">
                          <a:latin typeface="Cambria Math"/>
                        </a:rPr>
                        <m:t> </m:t>
                      </m:r>
                      <m:r>
                        <a:rPr lang="es-AR" b="0" i="1" smtClean="0">
                          <a:latin typeface="Cambria Math"/>
                        </a:rPr>
                        <m:t>𝑃</m:t>
                      </m:r>
                      <m:r>
                        <a:rPr lang="es-AR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s-AR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s-AR" b="0" i="1" smtClean="0">
                          <a:latin typeface="Cambria Math"/>
                        </a:rPr>
                        <m:t>)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AR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(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𝑝𝑎𝑙𝑎𝑏𝑟𝑎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|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𝑐𝑙𝑎𝑠𝑒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AR" dirty="0"/>
              </a:p>
              <a:p>
                <a:pPr marL="0" indent="0">
                  <a:buNone/>
                </a:pPr>
                <a:r>
                  <a:rPr lang="es-AR" dirty="0"/>
                  <a:t>Elegimos una clase:</a:t>
                </a:r>
              </a:p>
              <a:p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i="1">
                            <a:latin typeface="Cambria Math"/>
                          </a:rPr>
                          <m:t>𝑐</m:t>
                        </m:r>
                      </m:e>
                      <m:e>
                        <m:r>
                          <a:rPr lang="es-AR" i="1">
                            <a:latin typeface="Cambria Math"/>
                          </a:rPr>
                          <m:t>𝑑</m:t>
                        </m:r>
                        <m:r>
                          <a:rPr lang="es-AR" i="1">
                            <a:latin typeface="Cambria Math"/>
                          </a:rPr>
                          <m:t>5</m:t>
                        </m:r>
                      </m:e>
                    </m:d>
                    <m:r>
                      <a:rPr lang="es-AR" i="1">
                        <a:latin typeface="Cambria Math"/>
                        <a:ea typeface="Cambria Math"/>
                      </a:rPr>
                      <m:t>∝</m:t>
                    </m:r>
                    <m:f>
                      <m:f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i="1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s-AR" i="1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s-AR" i="1">
                        <a:latin typeface="Cambria Math"/>
                      </a:rPr>
                      <m:t>∗</m:t>
                    </m:r>
                    <m:sSup>
                      <m:sSup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AR" i="1">
                                    <a:latin typeface="Cambria Math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s-AR" i="1">
                                    <a:latin typeface="Cambria Math"/>
                                  </a:rPr>
                                  <m:t>7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s-AR" i="1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s-AR" i="1">
                        <a:latin typeface="Cambria Math"/>
                      </a:rPr>
                      <m:t>∗</m:t>
                    </m:r>
                    <m:sSup>
                      <m:sSup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AR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s-AR" i="1">
                                    <a:latin typeface="Cambria Math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s-AR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s-AR" i="1">
                        <a:latin typeface="Cambria Math"/>
                      </a:rPr>
                      <m:t>=0,0003</m:t>
                    </m:r>
                  </m:oMath>
                </a14:m>
                <a:endParaRPr lang="es-AR" dirty="0"/>
              </a:p>
              <a:p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i="1">
                            <a:latin typeface="Cambria Math"/>
                          </a:rPr>
                          <m:t>𝑗</m:t>
                        </m:r>
                      </m:e>
                      <m:e>
                        <m:r>
                          <a:rPr lang="es-AR" i="1">
                            <a:latin typeface="Cambria Math"/>
                          </a:rPr>
                          <m:t>𝑑</m:t>
                        </m:r>
                        <m:r>
                          <a:rPr lang="es-AR" i="1">
                            <a:latin typeface="Cambria Math"/>
                          </a:rPr>
                          <m:t>5</m:t>
                        </m:r>
                      </m:e>
                    </m:d>
                    <m:r>
                      <a:rPr lang="es-AR" i="1">
                        <a:latin typeface="Cambria Math"/>
                        <a:ea typeface="Cambria Math"/>
                      </a:rPr>
                      <m:t>∝</m:t>
                    </m:r>
                    <m:f>
                      <m:f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s-AR" i="1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s-AR" i="1">
                        <a:latin typeface="Cambria Math"/>
                      </a:rPr>
                      <m:t>∗</m:t>
                    </m:r>
                    <m:sSup>
                      <m:sSup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AR" i="1">
                                    <a:latin typeface="Cambria Math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s-AR" i="1">
                                    <a:latin typeface="Cambria Math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s-AR" i="1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s-AR" i="1">
                        <a:latin typeface="Cambria Math"/>
                      </a:rPr>
                      <m:t>∗</m:t>
                    </m:r>
                    <m:sSup>
                      <m:sSup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AR" i="1">
                                    <a:latin typeface="Cambria Math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s-AR" i="1">
                                    <a:latin typeface="Cambria Math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s-AR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s-AR" i="1">
                        <a:latin typeface="Cambria Math"/>
                      </a:rPr>
                      <m:t>=0,000</m:t>
                    </m:r>
                  </m:oMath>
                </a14:m>
                <a:r>
                  <a:rPr lang="es-AR" dirty="0"/>
                  <a:t>1</a:t>
                </a:r>
              </a:p>
              <a:p>
                <a:endParaRPr lang="es-AR" dirty="0"/>
              </a:p>
              <a:p>
                <a:pPr marL="0" indent="0">
                  <a:buNone/>
                </a:pPr>
                <a:r>
                  <a:rPr lang="es-AR" dirty="0"/>
                  <a:t>Se selecciona el máximo al comparar o sea: Chino.</a:t>
                </a:r>
              </a:p>
              <a:p>
                <a:pPr marL="0" indent="0">
                  <a:buNone/>
                </a:pPr>
                <a:endParaRPr lang="es-AR" dirty="0" smtClean="0"/>
              </a:p>
              <a:p>
                <a:pPr marL="0" indent="0">
                  <a:buNone/>
                </a:pPr>
                <a:endParaRPr lang="es-AR" dirty="0" smtClean="0"/>
              </a:p>
              <a:p>
                <a:pPr marL="0" indent="0">
                  <a:buNone/>
                </a:pPr>
                <a:endParaRPr lang="es-AR" dirty="0"/>
              </a:p>
              <a:p>
                <a:pPr marL="0" indent="0">
                  <a:buNone/>
                </a:pPr>
                <a:endParaRPr lang="es-AR" dirty="0" smtClean="0"/>
              </a:p>
              <a:p>
                <a:pPr marL="0" indent="0">
                  <a:buNone/>
                </a:pPr>
                <a:endParaRPr lang="es-AR" dirty="0"/>
              </a:p>
              <a:p>
                <a:pPr marL="0" indent="0">
                  <a:buNone/>
                </a:pPr>
                <a:endParaRPr lang="es-AR" dirty="0" smtClean="0"/>
              </a:p>
              <a:p>
                <a:pPr marL="0" indent="0">
                  <a:buNone/>
                </a:pPr>
                <a:endParaRPr lang="es-AR" dirty="0"/>
              </a:p>
              <a:p>
                <a:pPr marL="0" indent="0">
                  <a:buNone/>
                </a:pPr>
                <a:endParaRPr lang="es-AR" dirty="0" smtClean="0"/>
              </a:p>
              <a:p>
                <a:pPr marL="0" indent="0">
                  <a:buNone/>
                </a:pPr>
                <a:endParaRPr lang="es-AR" dirty="0"/>
              </a:p>
              <a:p>
                <a:pPr marL="0" indent="0">
                  <a:buNone/>
                </a:pPr>
                <a:endParaRPr lang="es-AR" dirty="0" smtClean="0"/>
              </a:p>
              <a:p>
                <a:endParaRPr lang="es-AR" dirty="0" smtClean="0"/>
              </a:p>
              <a:p>
                <a:endParaRPr lang="es-AR" dirty="0"/>
              </a:p>
              <a:p>
                <a:endParaRPr lang="es-AR" dirty="0" smtClean="0"/>
              </a:p>
              <a:p>
                <a:endParaRPr lang="es-AR" dirty="0"/>
              </a:p>
              <a:p>
                <a:endParaRPr lang="es-AR" dirty="0" smtClean="0"/>
              </a:p>
              <a:p>
                <a:endParaRPr lang="es-AR" dirty="0"/>
              </a:p>
              <a:p>
                <a:endParaRPr lang="es-AR" dirty="0"/>
              </a:p>
              <a:p>
                <a:endParaRPr lang="es-AR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215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0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Clasificador bayesiano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 smtClean="0"/>
              <a:t>Ejercicio: Usar los siguientes datos para entrenar el algoritmo</a:t>
            </a:r>
          </a:p>
          <a:p>
            <a:pPr marL="0" indent="0">
              <a:buNone/>
            </a:pPr>
            <a:endParaRPr lang="es-AR" dirty="0"/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460437"/>
              </p:ext>
            </p:extLst>
          </p:nvPr>
        </p:nvGraphicFramePr>
        <p:xfrm>
          <a:off x="1259632" y="2996952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8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1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Doc.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Texto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Clase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1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I loved the movie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+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2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I hated the movie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-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3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A great movie.</a:t>
                      </a:r>
                      <a:r>
                        <a:rPr lang="es-AR" baseline="0" dirty="0" smtClean="0"/>
                        <a:t> Good movie.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+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4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Poor acting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-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5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Great acting.</a:t>
                      </a:r>
                      <a:r>
                        <a:rPr lang="es-AR" baseline="0" dirty="0" smtClean="0"/>
                        <a:t> A good movie.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+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091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Clasificador bayesiano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Obtener las palabras únicas</a:t>
            </a:r>
          </a:p>
          <a:p>
            <a:r>
              <a:rPr lang="es-AR" dirty="0" smtClean="0"/>
              <a:t>Crear una tabla con las ocurrencias de cada palabra: </a:t>
            </a:r>
          </a:p>
          <a:p>
            <a:pPr marL="0" indent="0">
              <a:buNone/>
            </a:pPr>
            <a:endParaRPr lang="es-AR" dirty="0"/>
          </a:p>
        </p:txBody>
      </p:sp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67624"/>
              </p:ext>
            </p:extLst>
          </p:nvPr>
        </p:nvGraphicFramePr>
        <p:xfrm>
          <a:off x="827585" y="3573016"/>
          <a:ext cx="720080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Nº </a:t>
                      </a:r>
                      <a:r>
                        <a:rPr lang="es-AR" baseline="0" dirty="0" smtClean="0"/>
                        <a:t>doc.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Palabra 1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Palabra</a:t>
                      </a:r>
                      <a:r>
                        <a:rPr lang="es-AR" baseline="0" dirty="0" smtClean="0"/>
                        <a:t> 2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Palabra</a:t>
                      </a:r>
                      <a:r>
                        <a:rPr lang="es-AR" baseline="0" dirty="0" smtClean="0"/>
                        <a:t> N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Clase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1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0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5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+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2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2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-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...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N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3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2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2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+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85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Clasificador bayesiano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Indicar la clasificación para la siguiente frase:</a:t>
            </a:r>
          </a:p>
          <a:p>
            <a:pPr marL="0" indent="0" algn="ctr">
              <a:buNone/>
            </a:pPr>
            <a:r>
              <a:rPr lang="es-AR" dirty="0" smtClean="0"/>
              <a:t>“I hated the poor acting”</a:t>
            </a:r>
          </a:p>
          <a:p>
            <a:r>
              <a:rPr lang="es-AR" dirty="0" smtClean="0"/>
              <a:t>Hacerlo con Excel y Python</a:t>
            </a:r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8797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Clasificador de spaM</a:t>
            </a:r>
            <a:endParaRPr lang="es-AR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Naïve Bayes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0397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Clasificador de SPAM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/>
                            </a:rPr>
                            <m:t>𝐴</m:t>
                          </m:r>
                        </m:e>
                        <m:e>
                          <m:r>
                            <a:rPr lang="es-ES" i="1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s-A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/>
                            </a:rPr>
                            <m:t>𝑃</m:t>
                          </m:r>
                          <m:r>
                            <a:rPr lang="es-ES" i="1">
                              <a:latin typeface="Cambria Math"/>
                            </a:rPr>
                            <m:t>(</m:t>
                          </m:r>
                          <m:r>
                            <a:rPr lang="es-ES" i="1">
                              <a:latin typeface="Cambria Math"/>
                            </a:rPr>
                            <m:t>𝐴</m:t>
                          </m:r>
                          <m:r>
                            <a:rPr lang="es-ES" i="1">
                              <a:latin typeface="Cambria Math"/>
                            </a:rPr>
                            <m:t>)</m:t>
                          </m:r>
                          <m:r>
                            <a:rPr lang="es-AR" i="1">
                              <a:latin typeface="Cambria Math"/>
                            </a:rPr>
                            <m:t>𝑃</m:t>
                          </m:r>
                          <m:r>
                            <a:rPr lang="es-AR" i="1">
                              <a:latin typeface="Cambria Math"/>
                            </a:rPr>
                            <m:t>(</m:t>
                          </m:r>
                          <m:r>
                            <a:rPr lang="es-ES" i="1">
                              <a:latin typeface="Cambria Math"/>
                            </a:rPr>
                            <m:t>𝐵</m:t>
                          </m:r>
                          <m:r>
                            <a:rPr lang="es-AR" i="1">
                              <a:latin typeface="Cambria Math"/>
                            </a:rPr>
                            <m:t>|</m:t>
                          </m:r>
                          <m:r>
                            <a:rPr lang="es-ES" i="1">
                              <a:latin typeface="Cambria Math"/>
                            </a:rPr>
                            <m:t>𝐴</m:t>
                          </m:r>
                          <m:r>
                            <a:rPr lang="es-A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s-AR" i="1">
                              <a:latin typeface="Cambria Math"/>
                            </a:rPr>
                            <m:t>𝑃</m:t>
                          </m:r>
                          <m:r>
                            <a:rPr lang="es-AR" i="1">
                              <a:latin typeface="Cambria Math"/>
                            </a:rPr>
                            <m:t>(</m:t>
                          </m:r>
                          <m:r>
                            <a:rPr lang="es-ES" i="1">
                              <a:latin typeface="Cambria Math"/>
                            </a:rPr>
                            <m:t>𝐵</m:t>
                          </m:r>
                          <m:r>
                            <a:rPr lang="es-AR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AR" dirty="0" smtClean="0"/>
              </a:p>
              <a:p>
                <a:r>
                  <a:rPr lang="es-AR" dirty="0" smtClean="0"/>
                  <a:t>Expresar la probabilidad de que un correo sea spam si contiene la palabra “free”</a:t>
                </a:r>
                <a:br>
                  <a:rPr lang="es-AR" dirty="0" smtClean="0"/>
                </a:br>
                <a:endParaRPr lang="es-A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/>
                            </a:rPr>
                            <m:t>𝑠𝑝𝑎𝑚</m:t>
                          </m:r>
                        </m:e>
                        <m:e>
                          <m:r>
                            <a:rPr lang="es-AR" b="0" i="1" smtClean="0">
                              <a:latin typeface="Cambria Math"/>
                            </a:rPr>
                            <m:t>𝑓𝑟𝑒𝑒</m:t>
                          </m:r>
                        </m:e>
                      </m:d>
                      <m:r>
                        <a:rPr lang="es-A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/>
                            </a:rPr>
                            <m:t>𝑃</m:t>
                          </m:r>
                          <m:r>
                            <a:rPr lang="es-ES" i="1">
                              <a:latin typeface="Cambria Math"/>
                            </a:rPr>
                            <m:t>(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𝑠𝑝𝑎𝑚</m:t>
                          </m:r>
                          <m:r>
                            <a:rPr lang="es-ES" i="1">
                              <a:latin typeface="Cambria Math"/>
                            </a:rPr>
                            <m:t>)</m:t>
                          </m:r>
                          <m:r>
                            <a:rPr lang="es-AR" i="1">
                              <a:latin typeface="Cambria Math"/>
                            </a:rPr>
                            <m:t>𝑃</m:t>
                          </m:r>
                          <m:r>
                            <a:rPr lang="es-AR" i="1">
                              <a:latin typeface="Cambria Math"/>
                            </a:rPr>
                            <m:t>(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𝑓𝑟𝑒𝑒</m:t>
                          </m:r>
                          <m:r>
                            <a:rPr lang="es-AR" i="1">
                              <a:latin typeface="Cambria Math"/>
                            </a:rPr>
                            <m:t>|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𝑠𝑝𝑎𝑚</m:t>
                          </m:r>
                          <m:r>
                            <a:rPr lang="es-A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s-AR" i="1">
                              <a:latin typeface="Cambria Math"/>
                            </a:rPr>
                            <m:t>𝑃</m:t>
                          </m:r>
                          <m:r>
                            <a:rPr lang="es-AR" i="1">
                              <a:latin typeface="Cambria Math"/>
                            </a:rPr>
                            <m:t>(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𝑓𝑟𝑒𝑒</m:t>
                          </m:r>
                          <m:r>
                            <a:rPr lang="es-AR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AR" dirty="0"/>
              </a:p>
              <a:p>
                <a:pPr marL="0" indent="0">
                  <a:buNone/>
                </a:pPr>
                <a:endParaRPr lang="es-AR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r="-111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57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Clasificador de SPAM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AR" dirty="0" smtClean="0"/>
                  <a:t>Podemos construir </a:t>
                </a:r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/>
                          </a:rPr>
                          <m:t>𝑠𝑝𝑎𝑚</m:t>
                        </m:r>
                      </m:e>
                      <m:e>
                        <m:r>
                          <a:rPr lang="es-AR" b="0" i="1" smtClean="0">
                            <a:latin typeface="Cambria Math"/>
                          </a:rPr>
                          <m:t>𝑤𝑜𝑟𝑑</m:t>
                        </m:r>
                      </m:e>
                    </m:d>
                  </m:oMath>
                </a14:m>
                <a:r>
                  <a:rPr lang="es-AR" dirty="0" smtClean="0"/>
                  <a:t> por cada palabra que encontremos durante el entrenamiento.</a:t>
                </a:r>
                <a:endParaRPr lang="es-AR" dirty="0"/>
              </a:p>
              <a:p>
                <a:r>
                  <a:rPr lang="es-AR" dirty="0" smtClean="0"/>
                  <a:t>Luego se multiplican todas juntas para obtener la probabilidad de que un correo nuevo sea spam.</a:t>
                </a:r>
              </a:p>
              <a:p>
                <a:r>
                  <a:rPr lang="es-AR" dirty="0" smtClean="0"/>
                  <a:t>Al ser “ingenuo” no tiene en cuenta las relaciones entre palabras. </a:t>
                </a:r>
                <a:endParaRPr lang="es-AR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11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Clasificador de SPAM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Usaremos scikit-learn.</a:t>
            </a:r>
          </a:p>
          <a:p>
            <a:r>
              <a:rPr lang="es-AR" dirty="0" smtClean="0"/>
              <a:t>CounterVectorizer nos deja operar con muchas palabras a la vez.</a:t>
            </a:r>
          </a:p>
          <a:p>
            <a:r>
              <a:rPr lang="es-AR" dirty="0" smtClean="0"/>
              <a:t>MultinomialNB calcula las probabilidades.</a:t>
            </a:r>
          </a:p>
          <a:p>
            <a:r>
              <a:rPr lang="es-AR" dirty="0" smtClean="0"/>
              <a:t>Haremos el entrenamiento con un listado de correos de los que se sabe que son spam o “ham”.</a:t>
            </a:r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4847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Clasificador de SPAM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La mayor parte del trabajo es de limpiar y ordenar los datos para que puedan ser ingresados en la función de cálculo.</a:t>
            </a:r>
          </a:p>
          <a:p>
            <a:r>
              <a:rPr lang="es-AR" dirty="0" smtClean="0"/>
              <a:t>Abrir: naivebayes.ipynb</a:t>
            </a:r>
          </a:p>
          <a:p>
            <a:r>
              <a:rPr lang="es-AR" dirty="0" smtClean="0"/>
              <a:t>Actividades:</a:t>
            </a:r>
          </a:p>
          <a:p>
            <a:pPr lvl="1"/>
            <a:r>
              <a:rPr lang="es-ES" dirty="0" smtClean="0"/>
              <a:t>Probar </a:t>
            </a:r>
            <a:r>
              <a:rPr lang="es-ES" dirty="0"/>
              <a:t>correos spam nuevos y ver que resultado </a:t>
            </a:r>
            <a:r>
              <a:rPr lang="es-ES" dirty="0" smtClean="0"/>
              <a:t>arroja</a:t>
            </a:r>
          </a:p>
          <a:p>
            <a:pPr lvl="1"/>
            <a:r>
              <a:rPr lang="es-ES" dirty="0" smtClean="0"/>
              <a:t> </a:t>
            </a:r>
            <a:r>
              <a:rPr lang="es-ES" dirty="0"/>
              <a:t>Hacer train/test para probar el </a:t>
            </a:r>
            <a:r>
              <a:rPr lang="es-ES" dirty="0" smtClean="0"/>
              <a:t>modelo</a:t>
            </a:r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4616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Sistemas de recomendaciones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3834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¿Qué es un histograma?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 estadística, un histograma es una </a:t>
            </a:r>
            <a:r>
              <a:rPr lang="es-ES" b="1" dirty="0"/>
              <a:t>representación gráfica </a:t>
            </a:r>
            <a:r>
              <a:rPr lang="es-ES" dirty="0"/>
              <a:t>de una variable en forma de barras, donde la superficie de cada barra es proporcional a la </a:t>
            </a:r>
            <a:r>
              <a:rPr lang="es-ES" b="1" dirty="0"/>
              <a:t>frecuencia</a:t>
            </a:r>
            <a:r>
              <a:rPr lang="es-ES" dirty="0"/>
              <a:t> de los valores representados.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09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AR" sz="3200" dirty="0"/>
              <a:t>¿Qué son los sistemas de recomendaciones?</a:t>
            </a:r>
          </a:p>
        </p:txBody>
      </p:sp>
      <p:pic>
        <p:nvPicPr>
          <p:cNvPr id="4" name="3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866"/>
            <a:ext cx="9144000" cy="379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9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AR" sz="3200" dirty="0"/>
              <a:t>¿Qué son los sistemas de recomendaciones?</a:t>
            </a:r>
          </a:p>
        </p:txBody>
      </p:sp>
      <p:pic>
        <p:nvPicPr>
          <p:cNvPr id="3" name="2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3" y="1484786"/>
            <a:ext cx="9144000" cy="428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5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Sistemas de recomendaciones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AR" dirty="0" smtClean="0"/>
              <a:t>User-Based Collaborative Filtering</a:t>
            </a:r>
          </a:p>
          <a:p>
            <a:pPr marL="0" indent="0">
              <a:buNone/>
            </a:pPr>
            <a:r>
              <a:rPr lang="es-AR" dirty="0" smtClean="0"/>
              <a:t>Filtrado Colaborativo Basado en Usuarios</a:t>
            </a:r>
          </a:p>
          <a:p>
            <a:r>
              <a:rPr lang="es-AR" dirty="0" smtClean="0"/>
              <a:t>Crear una matriz de cosas que cada usuario a comprado/visto/calificado.</a:t>
            </a:r>
          </a:p>
          <a:p>
            <a:r>
              <a:rPr lang="es-AR" dirty="0" smtClean="0"/>
              <a:t>Calcular puntajes de similaridad entre usuarios</a:t>
            </a:r>
          </a:p>
          <a:p>
            <a:r>
              <a:rPr lang="es-AR" dirty="0" smtClean="0"/>
              <a:t>Encontrar usuarios similares a uno.</a:t>
            </a:r>
          </a:p>
          <a:p>
            <a:r>
              <a:rPr lang="es-AR" dirty="0" smtClean="0"/>
              <a:t>Recomendar cosas que ellos han comprado/visto/calificado pero que yo no.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2309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SdR: basado </a:t>
            </a:r>
            <a:r>
              <a:rPr lang="es-AR" dirty="0"/>
              <a:t>en </a:t>
            </a:r>
            <a:r>
              <a:rPr lang="es-AR" dirty="0" smtClean="0"/>
              <a:t>usuarios</a:t>
            </a:r>
            <a:endParaRPr lang="es-AR" dirty="0"/>
          </a:p>
        </p:txBody>
      </p:sp>
      <p:pic>
        <p:nvPicPr>
          <p:cNvPr id="4" name="3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34" y="4174997"/>
            <a:ext cx="1093348" cy="1203959"/>
          </a:xfrm>
          <a:prstGeom prst="rect">
            <a:avLst/>
          </a:prstGeom>
        </p:spPr>
      </p:pic>
      <p:pic>
        <p:nvPicPr>
          <p:cNvPr id="5" name="4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35" y="1924492"/>
            <a:ext cx="1093348" cy="1015805"/>
          </a:xfrm>
          <a:prstGeom prst="rect">
            <a:avLst/>
          </a:prstGeom>
        </p:spPr>
      </p:pic>
      <p:pic>
        <p:nvPicPr>
          <p:cNvPr id="6" name="5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07" y="3952948"/>
            <a:ext cx="1114581" cy="1648055"/>
          </a:xfrm>
          <a:prstGeom prst="rect">
            <a:avLst/>
          </a:prstGeom>
        </p:spPr>
      </p:pic>
      <p:pic>
        <p:nvPicPr>
          <p:cNvPr id="8" name="7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220" y="1632243"/>
            <a:ext cx="1114581" cy="1648055"/>
          </a:xfrm>
          <a:prstGeom prst="rect">
            <a:avLst/>
          </a:prstGeom>
        </p:spPr>
      </p:pic>
      <p:pic>
        <p:nvPicPr>
          <p:cNvPr id="7" name="6 Image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632242"/>
            <a:ext cx="1127664" cy="1648055"/>
          </a:xfrm>
          <a:prstGeom prst="rect">
            <a:avLst/>
          </a:prstGeom>
        </p:spPr>
      </p:pic>
      <p:grpSp>
        <p:nvGrpSpPr>
          <p:cNvPr id="10" name="9 Grupo"/>
          <p:cNvGrpSpPr/>
          <p:nvPr/>
        </p:nvGrpSpPr>
        <p:grpSpPr>
          <a:xfrm>
            <a:off x="3463604" y="1318318"/>
            <a:ext cx="1114582" cy="228632"/>
            <a:chOff x="5436096" y="3936941"/>
            <a:chExt cx="2497072" cy="457264"/>
          </a:xfrm>
        </p:grpSpPr>
        <p:pic>
          <p:nvPicPr>
            <p:cNvPr id="9" name="8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3936941"/>
              <a:ext cx="485843" cy="457264"/>
            </a:xfrm>
            <a:prstGeom prst="rect">
              <a:avLst/>
            </a:prstGeom>
          </p:spPr>
        </p:pic>
        <p:pic>
          <p:nvPicPr>
            <p:cNvPr id="11" name="10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8903" y="3936941"/>
              <a:ext cx="485843" cy="457264"/>
            </a:xfrm>
            <a:prstGeom prst="rect">
              <a:avLst/>
            </a:prstGeom>
          </p:spPr>
        </p:pic>
        <p:pic>
          <p:nvPicPr>
            <p:cNvPr id="12" name="11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710" y="3936941"/>
              <a:ext cx="485843" cy="457264"/>
            </a:xfrm>
            <a:prstGeom prst="rect">
              <a:avLst/>
            </a:prstGeom>
          </p:spPr>
        </p:pic>
        <p:pic>
          <p:nvPicPr>
            <p:cNvPr id="13" name="12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517" y="3936941"/>
              <a:ext cx="485843" cy="457264"/>
            </a:xfrm>
            <a:prstGeom prst="rect">
              <a:avLst/>
            </a:prstGeom>
          </p:spPr>
        </p:pic>
        <p:pic>
          <p:nvPicPr>
            <p:cNvPr id="14" name="13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325" y="3936941"/>
              <a:ext cx="485843" cy="457264"/>
            </a:xfrm>
            <a:prstGeom prst="rect">
              <a:avLst/>
            </a:prstGeom>
          </p:spPr>
        </p:pic>
      </p:grpSp>
      <p:grpSp>
        <p:nvGrpSpPr>
          <p:cNvPr id="16" name="15 Grupo"/>
          <p:cNvGrpSpPr/>
          <p:nvPr/>
        </p:nvGrpSpPr>
        <p:grpSpPr>
          <a:xfrm>
            <a:off x="5436096" y="1318318"/>
            <a:ext cx="1114582" cy="228632"/>
            <a:chOff x="5436096" y="3936941"/>
            <a:chExt cx="2497072" cy="457264"/>
          </a:xfrm>
        </p:grpSpPr>
        <p:pic>
          <p:nvPicPr>
            <p:cNvPr id="17" name="16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3936941"/>
              <a:ext cx="485843" cy="457264"/>
            </a:xfrm>
            <a:prstGeom prst="rect">
              <a:avLst/>
            </a:prstGeom>
          </p:spPr>
        </p:pic>
        <p:pic>
          <p:nvPicPr>
            <p:cNvPr id="18" name="17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8903" y="3936941"/>
              <a:ext cx="485843" cy="457264"/>
            </a:xfrm>
            <a:prstGeom prst="rect">
              <a:avLst/>
            </a:prstGeom>
          </p:spPr>
        </p:pic>
        <p:pic>
          <p:nvPicPr>
            <p:cNvPr id="19" name="18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710" y="3936941"/>
              <a:ext cx="485843" cy="457264"/>
            </a:xfrm>
            <a:prstGeom prst="rect">
              <a:avLst/>
            </a:prstGeom>
          </p:spPr>
        </p:pic>
        <p:pic>
          <p:nvPicPr>
            <p:cNvPr id="20" name="19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517" y="3936941"/>
              <a:ext cx="485843" cy="457264"/>
            </a:xfrm>
            <a:prstGeom prst="rect">
              <a:avLst/>
            </a:prstGeom>
          </p:spPr>
        </p:pic>
        <p:pic>
          <p:nvPicPr>
            <p:cNvPr id="21" name="20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325" y="3936941"/>
              <a:ext cx="485843" cy="457264"/>
            </a:xfrm>
            <a:prstGeom prst="rect">
              <a:avLst/>
            </a:prstGeom>
          </p:spPr>
        </p:pic>
      </p:grpSp>
      <p:grpSp>
        <p:nvGrpSpPr>
          <p:cNvPr id="22" name="21 Grupo"/>
          <p:cNvGrpSpPr/>
          <p:nvPr/>
        </p:nvGrpSpPr>
        <p:grpSpPr>
          <a:xfrm>
            <a:off x="3450217" y="3645024"/>
            <a:ext cx="1114582" cy="228632"/>
            <a:chOff x="5436096" y="3936941"/>
            <a:chExt cx="2497072" cy="457264"/>
          </a:xfrm>
        </p:grpSpPr>
        <p:pic>
          <p:nvPicPr>
            <p:cNvPr id="23" name="22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3936941"/>
              <a:ext cx="485843" cy="457264"/>
            </a:xfrm>
            <a:prstGeom prst="rect">
              <a:avLst/>
            </a:prstGeom>
          </p:spPr>
        </p:pic>
        <p:pic>
          <p:nvPicPr>
            <p:cNvPr id="24" name="23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8903" y="3936941"/>
              <a:ext cx="485843" cy="457264"/>
            </a:xfrm>
            <a:prstGeom prst="rect">
              <a:avLst/>
            </a:prstGeom>
          </p:spPr>
        </p:pic>
        <p:pic>
          <p:nvPicPr>
            <p:cNvPr id="25" name="24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710" y="3936941"/>
              <a:ext cx="485843" cy="457264"/>
            </a:xfrm>
            <a:prstGeom prst="rect">
              <a:avLst/>
            </a:prstGeom>
          </p:spPr>
        </p:pic>
        <p:pic>
          <p:nvPicPr>
            <p:cNvPr id="26" name="25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517" y="3936941"/>
              <a:ext cx="485843" cy="457264"/>
            </a:xfrm>
            <a:prstGeom prst="rect">
              <a:avLst/>
            </a:prstGeom>
          </p:spPr>
        </p:pic>
        <p:pic>
          <p:nvPicPr>
            <p:cNvPr id="27" name="26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325" y="3936941"/>
              <a:ext cx="485843" cy="457264"/>
            </a:xfrm>
            <a:prstGeom prst="rect">
              <a:avLst/>
            </a:prstGeom>
          </p:spPr>
        </p:pic>
      </p:grpSp>
      <p:cxnSp>
        <p:nvCxnSpPr>
          <p:cNvPr id="28" name="27 Conector recto de flecha"/>
          <p:cNvCxnSpPr/>
          <p:nvPr/>
        </p:nvCxnSpPr>
        <p:spPr>
          <a:xfrm>
            <a:off x="2483768" y="2456267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Conector recto de flecha"/>
          <p:cNvCxnSpPr/>
          <p:nvPr/>
        </p:nvCxnSpPr>
        <p:spPr>
          <a:xfrm>
            <a:off x="2483768" y="4771027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71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SdR: basado en usuarios</a:t>
            </a:r>
            <a:endParaRPr lang="es-AR" dirty="0"/>
          </a:p>
        </p:txBody>
      </p:sp>
      <p:pic>
        <p:nvPicPr>
          <p:cNvPr id="4" name="3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35" y="2754938"/>
            <a:ext cx="1093348" cy="1203959"/>
          </a:xfrm>
          <a:prstGeom prst="rect">
            <a:avLst/>
          </a:prstGeom>
        </p:spPr>
      </p:pic>
      <p:pic>
        <p:nvPicPr>
          <p:cNvPr id="7" name="6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526942"/>
            <a:ext cx="1127664" cy="1648055"/>
          </a:xfrm>
          <a:prstGeom prst="rect">
            <a:avLst/>
          </a:prstGeom>
        </p:spPr>
      </p:pic>
      <p:cxnSp>
        <p:nvCxnSpPr>
          <p:cNvPr id="30" name="29 Conector recto de flecha"/>
          <p:cNvCxnSpPr/>
          <p:nvPr/>
        </p:nvCxnSpPr>
        <p:spPr>
          <a:xfrm>
            <a:off x="3856869" y="3350968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57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SdR: basado en usuarios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 smtClean="0"/>
              <a:t>Problemas:</a:t>
            </a:r>
          </a:p>
          <a:p>
            <a:pPr>
              <a:buFont typeface="Arial" charset="0"/>
              <a:buChar char="•"/>
            </a:pPr>
            <a:r>
              <a:rPr lang="es-AR" dirty="0" smtClean="0"/>
              <a:t>Las personas cambian</a:t>
            </a:r>
          </a:p>
          <a:p>
            <a:pPr>
              <a:buFont typeface="Arial" charset="0"/>
              <a:buChar char="•"/>
            </a:pPr>
            <a:r>
              <a:rPr lang="es-AR" dirty="0" smtClean="0"/>
              <a:t>Generalmente hay más personas que cosas (problema de cálculo)</a:t>
            </a:r>
          </a:p>
          <a:p>
            <a:pPr>
              <a:buFont typeface="Arial" charset="0"/>
              <a:buChar char="•"/>
            </a:pPr>
            <a:r>
              <a:rPr lang="es-AR" dirty="0" smtClean="0"/>
              <a:t>Las personas pueden engañar al sistema para tratar de promocionar un producto (cuentas falsas)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9919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SdR: basado </a:t>
            </a:r>
            <a:r>
              <a:rPr lang="es-AR" dirty="0" smtClean="0"/>
              <a:t>en ítems</a:t>
            </a:r>
            <a:endParaRPr lang="es-AR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Una película siempre será la misma película, no cambia</a:t>
            </a:r>
          </a:p>
          <a:p>
            <a:r>
              <a:rPr lang="es-AR" dirty="0" smtClean="0"/>
              <a:t>Hay menos cosas que personas</a:t>
            </a:r>
          </a:p>
          <a:p>
            <a:r>
              <a:rPr lang="es-AR" dirty="0" smtClean="0"/>
              <a:t>Es más difícil de engañar el sistema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6876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SdR: basado </a:t>
            </a:r>
            <a:r>
              <a:rPr lang="es-AR" dirty="0" smtClean="0"/>
              <a:t>en </a:t>
            </a:r>
            <a:r>
              <a:rPr lang="es-AR" dirty="0"/>
              <a:t>ítems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Encontrar cada par de películas que han sido vistas por la misma persona</a:t>
            </a:r>
          </a:p>
          <a:p>
            <a:r>
              <a:rPr lang="es-AR" dirty="0" smtClean="0"/>
              <a:t>Medir la similaridad de sus calificaciones en todos los usuarios que vieron a las dos</a:t>
            </a:r>
          </a:p>
          <a:p>
            <a:r>
              <a:rPr lang="es-AR" dirty="0" smtClean="0"/>
              <a:t>Solo una forma de hacerlo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6711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SdR: basado </a:t>
            </a:r>
            <a:r>
              <a:rPr lang="es-AR" dirty="0" smtClean="0"/>
              <a:t>en </a:t>
            </a:r>
            <a:r>
              <a:rPr lang="es-AR" dirty="0"/>
              <a:t>ítems</a:t>
            </a:r>
          </a:p>
        </p:txBody>
      </p:sp>
      <p:pic>
        <p:nvPicPr>
          <p:cNvPr id="5" name="4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626" y="4141494"/>
            <a:ext cx="1093348" cy="1203959"/>
          </a:xfrm>
          <a:prstGeom prst="rect">
            <a:avLst/>
          </a:prstGeom>
        </p:spPr>
      </p:pic>
      <p:pic>
        <p:nvPicPr>
          <p:cNvPr id="6" name="5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2" y="1513449"/>
            <a:ext cx="1093348" cy="1015805"/>
          </a:xfrm>
          <a:prstGeom prst="rect">
            <a:avLst/>
          </a:prstGeom>
        </p:spPr>
      </p:pic>
      <p:pic>
        <p:nvPicPr>
          <p:cNvPr id="7" name="6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67" y="3952947"/>
            <a:ext cx="1114581" cy="1648055"/>
          </a:xfrm>
          <a:prstGeom prst="rect">
            <a:avLst/>
          </a:prstGeom>
        </p:spPr>
      </p:pic>
      <p:pic>
        <p:nvPicPr>
          <p:cNvPr id="9" name="8 Image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65" y="1705226"/>
            <a:ext cx="1127664" cy="1648055"/>
          </a:xfrm>
          <a:prstGeom prst="rect">
            <a:avLst/>
          </a:prstGeom>
        </p:spPr>
      </p:pic>
      <p:grpSp>
        <p:nvGrpSpPr>
          <p:cNvPr id="10" name="9 Grupo"/>
          <p:cNvGrpSpPr/>
          <p:nvPr/>
        </p:nvGrpSpPr>
        <p:grpSpPr>
          <a:xfrm>
            <a:off x="5459964" y="1318317"/>
            <a:ext cx="1114582" cy="228632"/>
            <a:chOff x="5436096" y="3936941"/>
            <a:chExt cx="2497072" cy="457264"/>
          </a:xfrm>
        </p:grpSpPr>
        <p:pic>
          <p:nvPicPr>
            <p:cNvPr id="11" name="10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3936941"/>
              <a:ext cx="485843" cy="457264"/>
            </a:xfrm>
            <a:prstGeom prst="rect">
              <a:avLst/>
            </a:prstGeom>
          </p:spPr>
        </p:pic>
        <p:pic>
          <p:nvPicPr>
            <p:cNvPr id="12" name="11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8903" y="3936941"/>
              <a:ext cx="485843" cy="457264"/>
            </a:xfrm>
            <a:prstGeom prst="rect">
              <a:avLst/>
            </a:prstGeom>
          </p:spPr>
        </p:pic>
        <p:pic>
          <p:nvPicPr>
            <p:cNvPr id="13" name="12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710" y="3936941"/>
              <a:ext cx="485843" cy="457264"/>
            </a:xfrm>
            <a:prstGeom prst="rect">
              <a:avLst/>
            </a:prstGeom>
          </p:spPr>
        </p:pic>
        <p:pic>
          <p:nvPicPr>
            <p:cNvPr id="14" name="13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517" y="3936941"/>
              <a:ext cx="485843" cy="457264"/>
            </a:xfrm>
            <a:prstGeom prst="rect">
              <a:avLst/>
            </a:prstGeom>
          </p:spPr>
        </p:pic>
        <p:pic>
          <p:nvPicPr>
            <p:cNvPr id="15" name="14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325" y="3936941"/>
              <a:ext cx="485843" cy="457264"/>
            </a:xfrm>
            <a:prstGeom prst="rect">
              <a:avLst/>
            </a:prstGeom>
          </p:spPr>
        </p:pic>
      </p:grpSp>
      <p:grpSp>
        <p:nvGrpSpPr>
          <p:cNvPr id="22" name="21 Grupo"/>
          <p:cNvGrpSpPr/>
          <p:nvPr/>
        </p:nvGrpSpPr>
        <p:grpSpPr>
          <a:xfrm>
            <a:off x="5446577" y="3645023"/>
            <a:ext cx="1114582" cy="228632"/>
            <a:chOff x="5436096" y="3936941"/>
            <a:chExt cx="2497072" cy="457264"/>
          </a:xfrm>
        </p:grpSpPr>
        <p:pic>
          <p:nvPicPr>
            <p:cNvPr id="23" name="22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3936941"/>
              <a:ext cx="485843" cy="457264"/>
            </a:xfrm>
            <a:prstGeom prst="rect">
              <a:avLst/>
            </a:prstGeom>
          </p:spPr>
        </p:pic>
        <p:pic>
          <p:nvPicPr>
            <p:cNvPr id="24" name="23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8903" y="3936941"/>
              <a:ext cx="485843" cy="457264"/>
            </a:xfrm>
            <a:prstGeom prst="rect">
              <a:avLst/>
            </a:prstGeom>
          </p:spPr>
        </p:pic>
        <p:pic>
          <p:nvPicPr>
            <p:cNvPr id="25" name="24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710" y="3936941"/>
              <a:ext cx="485843" cy="457264"/>
            </a:xfrm>
            <a:prstGeom prst="rect">
              <a:avLst/>
            </a:prstGeom>
          </p:spPr>
        </p:pic>
        <p:pic>
          <p:nvPicPr>
            <p:cNvPr id="26" name="25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517" y="3936941"/>
              <a:ext cx="485843" cy="457264"/>
            </a:xfrm>
            <a:prstGeom prst="rect">
              <a:avLst/>
            </a:prstGeom>
          </p:spPr>
        </p:pic>
        <p:pic>
          <p:nvPicPr>
            <p:cNvPr id="27" name="26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325" y="3936941"/>
              <a:ext cx="485843" cy="457264"/>
            </a:xfrm>
            <a:prstGeom prst="rect">
              <a:avLst/>
            </a:prstGeom>
          </p:spPr>
        </p:pic>
      </p:grpSp>
      <p:cxnSp>
        <p:nvCxnSpPr>
          <p:cNvPr id="28" name="27 Conector recto de flecha"/>
          <p:cNvCxnSpPr/>
          <p:nvPr/>
        </p:nvCxnSpPr>
        <p:spPr>
          <a:xfrm>
            <a:off x="3314495" y="2132856"/>
            <a:ext cx="190557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recto de flecha"/>
          <p:cNvCxnSpPr/>
          <p:nvPr/>
        </p:nvCxnSpPr>
        <p:spPr>
          <a:xfrm>
            <a:off x="3314495" y="2276872"/>
            <a:ext cx="1905579" cy="201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30 Imagen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787668"/>
            <a:ext cx="1093350" cy="1165278"/>
          </a:xfrm>
          <a:prstGeom prst="rect">
            <a:avLst/>
          </a:prstGeom>
        </p:spPr>
      </p:pic>
      <p:cxnSp>
        <p:nvCxnSpPr>
          <p:cNvPr id="35" name="34 Conector recto de flecha"/>
          <p:cNvCxnSpPr/>
          <p:nvPr/>
        </p:nvCxnSpPr>
        <p:spPr>
          <a:xfrm flipV="1">
            <a:off x="3190750" y="2420888"/>
            <a:ext cx="2029322" cy="8204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36 Conector recto de flecha"/>
          <p:cNvCxnSpPr/>
          <p:nvPr/>
        </p:nvCxnSpPr>
        <p:spPr>
          <a:xfrm>
            <a:off x="3178974" y="3370309"/>
            <a:ext cx="2041098" cy="11388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recto de flecha"/>
          <p:cNvCxnSpPr/>
          <p:nvPr/>
        </p:nvCxnSpPr>
        <p:spPr>
          <a:xfrm flipV="1">
            <a:off x="3252623" y="2636914"/>
            <a:ext cx="1905579" cy="19000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1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SdR: basado </a:t>
            </a:r>
            <a:r>
              <a:rPr lang="es-AR" dirty="0" smtClean="0"/>
              <a:t>en </a:t>
            </a:r>
            <a:r>
              <a:rPr lang="es-AR" dirty="0"/>
              <a:t>ítems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Vamos a crear el código en Python para un sistema de recomendaciones basado en cosas que de “películas similares” usando los datos reales de MovieLens de IMDB.</a:t>
            </a:r>
          </a:p>
          <a:p>
            <a:r>
              <a:rPr lang="es-AR" dirty="0" smtClean="0"/>
              <a:t>Visitar: </a:t>
            </a:r>
            <a:r>
              <a:rPr lang="es-AR" dirty="0"/>
              <a:t>https://</a:t>
            </a:r>
            <a:r>
              <a:rPr lang="es-AR" dirty="0" smtClean="0"/>
              <a:t>grouplens.org/</a:t>
            </a:r>
          </a:p>
          <a:p>
            <a:r>
              <a:rPr lang="es-AR" dirty="0" smtClean="0"/>
              <a:t>Abrir: pelis-similares.ipynb y recomendaciones-pelis.ipynb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6272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Ejemplo 1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AR" dirty="0" smtClean="0"/>
              <a:t>Abrir</a:t>
            </a:r>
            <a:r>
              <a:rPr lang="es-AR" dirty="0"/>
              <a:t>: histograma.ipynb</a:t>
            </a:r>
            <a:endParaRPr lang="es-AR" dirty="0" smtClean="0"/>
          </a:p>
          <a:p>
            <a:r>
              <a:rPr lang="es-AR" dirty="0" smtClean="0"/>
              <a:t>Tenemos una serie de datos, por ejemplo las notas de 11 alumnos</a:t>
            </a:r>
          </a:p>
          <a:p>
            <a:pPr marL="0" indent="0">
              <a:buNone/>
            </a:pPr>
            <a:endParaRPr lang="es-AR" dirty="0"/>
          </a:p>
        </p:txBody>
      </p:sp>
      <p:pic>
        <p:nvPicPr>
          <p:cNvPr id="4" name="3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655" y="3402473"/>
            <a:ext cx="3686690" cy="235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SdR: basado </a:t>
            </a:r>
            <a:r>
              <a:rPr lang="es-AR" dirty="0" smtClean="0"/>
              <a:t>en </a:t>
            </a:r>
            <a:r>
              <a:rPr lang="es-AR" dirty="0"/>
              <a:t>ítems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AR" dirty="0" smtClean="0"/>
              <a:t>Ejercicio: Vamos a hacer un SdR basado en cosas para recomendar animé. </a:t>
            </a:r>
            <a:r>
              <a:rPr lang="es-AR" dirty="0"/>
              <a:t>Descargar los datos </a:t>
            </a:r>
            <a:r>
              <a:rPr lang="es-AR" dirty="0" smtClean="0"/>
              <a:t>de Kaggle:</a:t>
            </a:r>
          </a:p>
          <a:p>
            <a:pPr lvl="1"/>
            <a:r>
              <a:rPr lang="es-AR" dirty="0"/>
              <a:t>https://www.kaggle.com/CooperUnion/anime-recommendations-database </a:t>
            </a:r>
            <a:endParaRPr lang="es-AR" dirty="0" smtClean="0"/>
          </a:p>
          <a:p>
            <a:r>
              <a:rPr lang="es-AR" dirty="0" smtClean="0"/>
              <a:t>Primero encontrar similaridades entre los animé.</a:t>
            </a:r>
          </a:p>
          <a:p>
            <a:r>
              <a:rPr lang="es-AR" dirty="0" smtClean="0"/>
              <a:t>Finalmente generar recomendaciones a partir de los animé que ha visto una persona.</a:t>
            </a:r>
            <a:endParaRPr lang="es-AR" dirty="0"/>
          </a:p>
          <a:p>
            <a:pPr lvl="1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291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Api rest</a:t>
            </a:r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Application Programming Interface - Representational </a:t>
            </a:r>
            <a:r>
              <a:rPr lang="es-ES" dirty="0"/>
              <a:t>State Transfer </a:t>
            </a:r>
          </a:p>
        </p:txBody>
      </p:sp>
    </p:spTree>
    <p:extLst>
      <p:ext uri="{BB962C8B-B14F-4D97-AF65-F5344CB8AC3E}">
        <p14:creationId xmlns:p14="http://schemas.microsoft.com/office/powerpoint/2010/main" val="469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Cliente - Servidor</a:t>
            </a:r>
            <a:endParaRPr lang="es-AR" dirty="0"/>
          </a:p>
        </p:txBody>
      </p:sp>
      <p:pic>
        <p:nvPicPr>
          <p:cNvPr id="6" name="Picture 2" descr="https://upload.wikimedia.org/wikipedia/commons/thumb/c/c9/Client-server-model.svg/500px-Client-server-mode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16834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74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protocolo HTTP</a:t>
            </a:r>
            <a:endParaRPr lang="es-A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31" y="2132857"/>
            <a:ext cx="755994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758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protocolo HTTP</a:t>
            </a:r>
            <a:endParaRPr lang="es-AR" dirty="0"/>
          </a:p>
        </p:txBody>
      </p:sp>
      <p:pic>
        <p:nvPicPr>
          <p:cNvPr id="5" name="4 Imagen" descr="Recorte de pantall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4"/>
          <a:stretch/>
        </p:blipFill>
        <p:spPr>
          <a:xfrm>
            <a:off x="323534" y="1556794"/>
            <a:ext cx="8383313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4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HTTP Requests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 smtClean="0"/>
              <a:t>Usos habituales:</a:t>
            </a:r>
            <a:endParaRPr lang="es-AR" dirty="0"/>
          </a:p>
        </p:txBody>
      </p:sp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169512"/>
              </p:ext>
            </p:extLst>
          </p:nvPr>
        </p:nvGraphicFramePr>
        <p:xfrm>
          <a:off x="1475656" y="2708920"/>
          <a:ext cx="6096001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5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Verbo</a:t>
                      </a:r>
                      <a:endParaRPr lang="es-AR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Descripción</a:t>
                      </a:r>
                      <a:endParaRPr lang="es-AR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GET</a:t>
                      </a:r>
                      <a:endParaRPr lang="es-AR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Leer </a:t>
                      </a:r>
                      <a:r>
                        <a:rPr lang="es-AR" sz="1900" baseline="0" dirty="0" smtClean="0"/>
                        <a:t>registros</a:t>
                      </a:r>
                      <a:endParaRPr lang="es-AR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POST</a:t>
                      </a:r>
                      <a:endParaRPr lang="es-AR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Crear </a:t>
                      </a:r>
                      <a:r>
                        <a:rPr lang="es-AR" sz="1900" baseline="0" dirty="0" smtClean="0"/>
                        <a:t>registros</a:t>
                      </a:r>
                      <a:endParaRPr lang="es-AR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UPDATE</a:t>
                      </a:r>
                      <a:endParaRPr lang="es-AR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Actualizar </a:t>
                      </a:r>
                      <a:r>
                        <a:rPr lang="es-AR" sz="1900" baseline="0" dirty="0" smtClean="0"/>
                        <a:t>registros</a:t>
                      </a:r>
                      <a:endParaRPr lang="es-AR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DELETE</a:t>
                      </a:r>
                      <a:endParaRPr lang="es-AR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Borrar</a:t>
                      </a:r>
                      <a:r>
                        <a:rPr lang="es-AR" sz="1900" baseline="0" dirty="0" smtClean="0"/>
                        <a:t> registros</a:t>
                      </a:r>
                      <a:endParaRPr lang="es-AR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998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HTTP Requests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 smtClean="0"/>
              <a:t>Códigos de estado:</a:t>
            </a:r>
            <a:endParaRPr lang="es-AR" dirty="0"/>
          </a:p>
        </p:txBody>
      </p:sp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352079"/>
              </p:ext>
            </p:extLst>
          </p:nvPr>
        </p:nvGraphicFramePr>
        <p:xfrm>
          <a:off x="1475656" y="2708920"/>
          <a:ext cx="609600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5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Verbo</a:t>
                      </a:r>
                      <a:endParaRPr lang="es-AR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Descripción</a:t>
                      </a:r>
                      <a:endParaRPr lang="es-AR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100-103</a:t>
                      </a:r>
                      <a:endParaRPr lang="es-AR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Respuestas informativas</a:t>
                      </a:r>
                      <a:endParaRPr lang="es-AR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200-208</a:t>
                      </a:r>
                      <a:endParaRPr lang="es-AR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Peticiones correctas</a:t>
                      </a:r>
                      <a:endParaRPr lang="es-AR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300-308</a:t>
                      </a:r>
                      <a:endParaRPr lang="es-AR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Redirecciones</a:t>
                      </a:r>
                      <a:endParaRPr lang="es-AR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400-451</a:t>
                      </a:r>
                      <a:endParaRPr lang="es-AR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Errores del cliente</a:t>
                      </a:r>
                      <a:endParaRPr lang="es-AR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500-511</a:t>
                      </a:r>
                      <a:endParaRPr lang="es-AR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Errores de servidor</a:t>
                      </a:r>
                      <a:endParaRPr lang="es-AR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67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13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¿Quién está en la ISS?</a:t>
            </a:r>
            <a:endParaRPr lang="es-AR" dirty="0"/>
          </a:p>
        </p:txBody>
      </p:sp>
      <p:sp>
        <p:nvSpPr>
          <p:cNvPr id="4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pip install requests</a:t>
            </a:r>
          </a:p>
          <a:p>
            <a:r>
              <a:rPr lang="es-AR" dirty="0" smtClean="0"/>
              <a:t>Crear consumiendoAPI-ISS.py:</a:t>
            </a:r>
          </a:p>
          <a:p>
            <a:pPr marL="0" indent="0">
              <a:buNone/>
            </a:pPr>
            <a:r>
              <a:rPr lang="es-AR" sz="180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s-AR" sz="180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AR" sz="180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s-A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 </a:t>
            </a:r>
            <a:r>
              <a:rPr lang="es-AR" sz="180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s-A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req</a:t>
            </a:r>
          </a:p>
          <a:p>
            <a:pPr marL="0" indent="0">
              <a:buNone/>
            </a:pPr>
            <a:endParaRPr lang="es-A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req.get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"http://</a:t>
            </a:r>
            <a:r>
              <a:rPr lang="en-US" sz="18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api.open-notify.org/astros.json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data =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res.json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s-AR" sz="18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"number"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buNone/>
            </a:pPr>
            <a:r>
              <a:rPr lang="es-AR" sz="18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s-A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79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Ejemplo de API REST</a:t>
            </a:r>
            <a:endParaRPr lang="es-AR" dirty="0"/>
          </a:p>
        </p:txBody>
      </p:sp>
      <p:sp>
        <p:nvSpPr>
          <p:cNvPr id="4" name="4 Marcador de contenido"/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s-AR" dirty="0"/>
              <a:t>https://jsonplaceholder.typicode.com/</a:t>
            </a:r>
          </a:p>
        </p:txBody>
      </p:sp>
      <p:pic>
        <p:nvPicPr>
          <p:cNvPr id="5" name="Picture 3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/>
        </p:blipFill>
        <p:spPr bwMode="auto">
          <a:xfrm>
            <a:off x="1231627" y="2505951"/>
            <a:ext cx="6624736" cy="2951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966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Frameworks</a:t>
            </a:r>
            <a:endParaRPr lang="es-AR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 smtClean="0"/>
              <a:t>Python frameworks livianos</a:t>
            </a:r>
            <a:endParaRPr lang="en-US" dirty="0"/>
          </a:p>
          <a:p>
            <a:pPr fontAlgn="base"/>
            <a:r>
              <a:rPr lang="en-US" dirty="0"/>
              <a:t>Flask - http://flask.pocoo.org/</a:t>
            </a:r>
          </a:p>
          <a:p>
            <a:pPr fontAlgn="base"/>
            <a:r>
              <a:rPr lang="en-US" dirty="0"/>
              <a:t>Falcon </a:t>
            </a:r>
            <a:r>
              <a:rPr lang="en-US" dirty="0" smtClean="0"/>
              <a:t>- https</a:t>
            </a:r>
            <a:r>
              <a:rPr lang="en-US" dirty="0"/>
              <a:t>://falconframework.org/</a:t>
            </a:r>
          </a:p>
          <a:p>
            <a:pPr fontAlgn="base"/>
            <a:r>
              <a:rPr lang="en-US" dirty="0"/>
              <a:t>Bottle - https://bottlepy.org/docs/dev/</a:t>
            </a:r>
          </a:p>
          <a:p>
            <a:pPr marL="0" indent="0" fontAlgn="base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70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Ejemplo 2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AR" dirty="0" smtClean="0"/>
              <a:t>Abrir</a:t>
            </a:r>
            <a:r>
              <a:rPr lang="es-AR" dirty="0"/>
              <a:t>: histograma.ipynb</a:t>
            </a:r>
            <a:endParaRPr lang="es-AR" dirty="0" smtClean="0"/>
          </a:p>
          <a:p>
            <a:r>
              <a:rPr lang="es-AR" dirty="0" smtClean="0"/>
              <a:t>Tenemos una serie de datos, por ejemplo tiempo de llamadas en un “call center”</a:t>
            </a:r>
          </a:p>
          <a:p>
            <a:r>
              <a:rPr lang="es-AR" dirty="0"/>
              <a:t>Los datos </a:t>
            </a:r>
            <a:r>
              <a:rPr lang="es-AR" dirty="0" smtClean="0"/>
              <a:t>son de las llamadas en segundos son: [26.01 61.37 48.75 33.25 11.64 37.17 44.35 35.76 33.69 18.13 26.63 41.73 30.94 26.91 5.66 30.16 30.35 17.43 31.90 41.83]</a:t>
            </a:r>
            <a:endParaRPr lang="es-AR" dirty="0"/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5621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Flask – Creando una API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es-AR" dirty="0" smtClean="0"/>
              <a:t>pip install Flask</a:t>
            </a:r>
          </a:p>
          <a:p>
            <a:r>
              <a:rPr lang="es-AR" dirty="0"/>
              <a:t>Crear </a:t>
            </a:r>
            <a:r>
              <a:rPr lang="es-AR" dirty="0" smtClean="0"/>
              <a:t>c:\www\api1\hello-world.py con el código de </a:t>
            </a:r>
            <a:r>
              <a:rPr lang="es-AR" dirty="0"/>
              <a:t>http://flask.pocoo.org/</a:t>
            </a:r>
            <a:endParaRPr lang="es-AR" dirty="0" smtClean="0"/>
          </a:p>
          <a:p>
            <a:r>
              <a:rPr lang="es-AR" dirty="0" smtClean="0"/>
              <a:t>Ejecutar</a:t>
            </a:r>
            <a:r>
              <a:rPr lang="es-AR" dirty="0"/>
              <a:t> </a:t>
            </a:r>
            <a:r>
              <a:rPr lang="es-AR" dirty="0" smtClean="0"/>
              <a:t>en \Scripts\</a:t>
            </a:r>
          </a:p>
          <a:p>
            <a:pPr lvl="1"/>
            <a:r>
              <a:rPr lang="es-AR" dirty="0" smtClean="0"/>
              <a:t>set FLASK_APP=c:\www\api1\hello-world.py</a:t>
            </a:r>
          </a:p>
          <a:p>
            <a:pPr lvl="1"/>
            <a:r>
              <a:rPr lang="es-AR" dirty="0" smtClean="0"/>
              <a:t>set FLASK_ENV=development</a:t>
            </a:r>
          </a:p>
          <a:p>
            <a:pPr lvl="1"/>
            <a:r>
              <a:rPr lang="es-AR" dirty="0" smtClean="0"/>
              <a:t>flask run</a:t>
            </a:r>
          </a:p>
          <a:p>
            <a:r>
              <a:rPr lang="es-AR" dirty="0" smtClean="0"/>
              <a:t>Navegar a http://localhost:5000/</a:t>
            </a:r>
          </a:p>
          <a:p>
            <a:pPr lvl="1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7101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Flask – Consumiendo </a:t>
            </a:r>
            <a:r>
              <a:rPr lang="es-AR" dirty="0"/>
              <a:t>l</a:t>
            </a:r>
            <a:r>
              <a:rPr lang="es-AR" dirty="0" smtClean="0"/>
              <a:t>a API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es-AR" dirty="0" smtClean="0"/>
              <a:t>Crear consumiendoAPI.py:</a:t>
            </a:r>
          </a:p>
          <a:p>
            <a:pPr marL="0" indent="0">
              <a:buNone/>
            </a:pPr>
            <a:r>
              <a:rPr lang="es-AR" sz="180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s-AR" sz="180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AR" sz="200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 </a:t>
            </a:r>
            <a:r>
              <a:rPr lang="es-AR" sz="200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req</a:t>
            </a:r>
            <a:endParaRPr lang="es-A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 marL="0" indent="0">
              <a:buNone/>
            </a:pP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resp = 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req.get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'http://localhost:5000/'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s-AR" sz="2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(resp.text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s-A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16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Flask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s-AR" dirty="0" smtClean="0">
                <a:solidFill>
                  <a:prstClr val="black"/>
                </a:solidFill>
              </a:rPr>
              <a:t>Agregar a </a:t>
            </a:r>
            <a:r>
              <a:rPr lang="es-AR" dirty="0"/>
              <a:t>hello-world</a:t>
            </a:r>
            <a:r>
              <a:rPr lang="es-AR" dirty="0" smtClean="0">
                <a:solidFill>
                  <a:prstClr val="black"/>
                </a:solidFill>
              </a:rPr>
              <a:t>.py</a:t>
            </a:r>
            <a:r>
              <a:rPr lang="es-AR" dirty="0">
                <a:solidFill>
                  <a:prstClr val="black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flask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Flask, jsonify, request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req</a:t>
            </a:r>
            <a:endParaRPr lang="es-AR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AR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app.route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("/saludar/&lt;nombre&gt;"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methods=[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"GET"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buNone/>
            </a:pPr>
            <a:r>
              <a:rPr lang="es-AR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s-AR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saludar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(nombre):</a:t>
            </a:r>
          </a:p>
          <a:p>
            <a:pPr marL="0" indent="0">
              <a:buNone/>
            </a:pP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AR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jsonify({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"about"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"¡Hola " 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 nombre + </a:t>
            </a:r>
            <a:r>
              <a:rPr lang="es-AR" sz="20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"!"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indent="0">
              <a:buNone/>
            </a:pPr>
            <a:endParaRPr lang="es-AR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A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@app.route(</a:t>
            </a:r>
            <a:r>
              <a:rPr lang="es-AR" sz="19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"/saludar/"</a:t>
            </a:r>
            <a:r>
              <a:rPr lang="es-A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, methods=[</a:t>
            </a:r>
            <a:r>
              <a:rPr lang="es-AR" sz="19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"GET"</a:t>
            </a:r>
            <a:r>
              <a:rPr lang="es-A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buNone/>
            </a:pPr>
            <a:r>
              <a:rPr lang="es-AR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s-A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1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saludarConParametro</a:t>
            </a:r>
            <a:r>
              <a:rPr lang="es-A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s-A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  nombre = req.args.get(</a:t>
            </a:r>
            <a:r>
              <a:rPr lang="es-AR" sz="19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'nombre'</a:t>
            </a:r>
            <a:r>
              <a:rPr lang="es-A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s-A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AR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A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jsonify({</a:t>
            </a:r>
            <a:r>
              <a:rPr lang="es-AR" sz="19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"about"</a:t>
            </a:r>
            <a:r>
              <a:rPr lang="es-A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s-AR" sz="19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"¡Hola " </a:t>
            </a:r>
            <a:r>
              <a:rPr lang="es-A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+ nombre + </a:t>
            </a:r>
            <a:r>
              <a:rPr lang="es-AR" sz="19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"!"</a:t>
            </a:r>
            <a:r>
              <a:rPr lang="es-AR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s-AR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s-AR" sz="1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87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Flask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s-AR" dirty="0" smtClean="0">
                <a:solidFill>
                  <a:prstClr val="black"/>
                </a:solidFill>
              </a:rPr>
              <a:t>Agregar a </a:t>
            </a:r>
            <a:r>
              <a:rPr lang="es-AR" dirty="0"/>
              <a:t>hello-world</a:t>
            </a:r>
            <a:r>
              <a:rPr lang="es-AR" dirty="0" smtClean="0">
                <a:solidFill>
                  <a:prstClr val="black"/>
                </a:solidFill>
              </a:rPr>
              <a:t>.py</a:t>
            </a:r>
            <a:r>
              <a:rPr lang="es-AR" dirty="0">
                <a:solidFill>
                  <a:prstClr val="black"/>
                </a:solidFill>
              </a:rPr>
              <a:t>:</a:t>
            </a:r>
          </a:p>
          <a:p>
            <a:pPr marL="0" indent="0">
              <a:buNone/>
            </a:pPr>
            <a:endParaRPr lang="es-AR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app.route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</a:t>
            </a:r>
            <a:r>
              <a:rPr lang="es-AR" sz="20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guardar/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methods=[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buNone/>
            </a:pPr>
            <a:r>
              <a:rPr lang="es-AR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2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cargaDatos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nombre = req.form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0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nombre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s-A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apellido = req.form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0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apellido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s-A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AR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jsonify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0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about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"¡Hola " 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 nombre + 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apellido + </a:t>
            </a:r>
            <a:r>
              <a:rPr lang="es-AR" sz="20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"!"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indent="0">
              <a:buNone/>
            </a:pPr>
            <a:endParaRPr lang="es-A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AR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16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Flask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s-AR" dirty="0" smtClean="0">
                <a:solidFill>
                  <a:prstClr val="black"/>
                </a:solidFill>
              </a:rPr>
              <a:t>Agregar a </a:t>
            </a:r>
            <a:r>
              <a:rPr lang="es-AR" dirty="0" smtClean="0"/>
              <a:t>consumiendoAPI</a:t>
            </a:r>
            <a:r>
              <a:rPr lang="es-AR" dirty="0" smtClean="0">
                <a:solidFill>
                  <a:prstClr val="black"/>
                </a:solidFill>
              </a:rPr>
              <a:t>.py</a:t>
            </a:r>
            <a:r>
              <a:rPr lang="es-AR" dirty="0">
                <a:solidFill>
                  <a:prstClr val="black"/>
                </a:solidFill>
              </a:rPr>
              <a:t>:</a:t>
            </a:r>
          </a:p>
          <a:p>
            <a:pPr marL="0" indent="0">
              <a:buNone/>
            </a:pPr>
            <a:endParaRPr lang="es-AR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datos 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'nombre'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'Jorge'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'apellido'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'Miralles'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resp = req.post(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'http</a:t>
            </a:r>
            <a:r>
              <a:rPr lang="es-AR" sz="20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localhost</a:t>
            </a:r>
            <a:r>
              <a:rPr lang="es-AR" sz="20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:5000/guardar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/'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data=datos)</a:t>
            </a:r>
            <a:endParaRPr lang="es-A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AR" sz="2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(resp.text)</a:t>
            </a:r>
            <a:endParaRPr lang="es-AR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A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AR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52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Flask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s-AR" dirty="0" smtClean="0">
                <a:solidFill>
                  <a:prstClr val="black"/>
                </a:solidFill>
              </a:rPr>
              <a:t>Ejercicios:</a:t>
            </a:r>
            <a:endParaRPr lang="es-A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s-AR" dirty="0" smtClean="0">
                <a:solidFill>
                  <a:prstClr val="black"/>
                </a:solidFill>
              </a:rPr>
              <a:t>Crear una API para al ejercicio de las sugerencias de animé que tenga la siguiente funcionalidad:</a:t>
            </a:r>
          </a:p>
          <a:p>
            <a:pPr lvl="1"/>
            <a:r>
              <a:rPr lang="es-AR" dirty="0" smtClean="0">
                <a:solidFill>
                  <a:prstClr val="black"/>
                </a:solidFill>
              </a:rPr>
              <a:t>Obtener recomendaciones</a:t>
            </a:r>
          </a:p>
          <a:p>
            <a:pPr lvl="1"/>
            <a:r>
              <a:rPr lang="es-AR" dirty="0" smtClean="0">
                <a:solidFill>
                  <a:prstClr val="black"/>
                </a:solidFill>
              </a:rPr>
              <a:t>Entrenar el algoritmo</a:t>
            </a:r>
          </a:p>
          <a:p>
            <a:pPr lvl="1"/>
            <a:r>
              <a:rPr lang="es-AR" dirty="0" smtClean="0">
                <a:solidFill>
                  <a:prstClr val="black"/>
                </a:solidFill>
              </a:rPr>
              <a:t>Obtener la versión</a:t>
            </a:r>
          </a:p>
          <a:p>
            <a:pPr lvl="1"/>
            <a:r>
              <a:rPr lang="es-AR" dirty="0" smtClean="0">
                <a:solidFill>
                  <a:prstClr val="black"/>
                </a:solidFill>
              </a:rPr>
              <a:t>Testear el algoritmo </a:t>
            </a:r>
          </a:p>
          <a:p>
            <a:r>
              <a:rPr lang="es-AR" dirty="0" smtClean="0">
                <a:solidFill>
                  <a:prstClr val="black"/>
                </a:solidFill>
              </a:rPr>
              <a:t>Crear algún consumidor de esa API. Puede ser una aplicación de consola, una web, una app, etc.</a:t>
            </a:r>
            <a:br>
              <a:rPr lang="es-AR" dirty="0" smtClean="0">
                <a:solidFill>
                  <a:prstClr val="black"/>
                </a:solidFill>
              </a:rPr>
            </a:br>
            <a:endParaRPr lang="es-AR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80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Flask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 smtClean="0"/>
              <a:t>Pasos para crear la funcionalidad de obtener recomendaciones: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Crear una ruta de tipo GET con la URL /obtener-recomendaciones que tenga como parámetros los animés y las calificaciones del usuario. Deberá retornar en formato JSON los animés recomendados.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Crear una aplicación de consola que permita ingresar los animés y sus calificaciones. Además hará la llamada a la API para obtener las recomendaciones.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178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149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Recursos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Los cursos de Udemy</a:t>
            </a:r>
          </a:p>
          <a:p>
            <a:r>
              <a:rPr lang="es-ES" dirty="0" smtClean="0"/>
              <a:t>Los Meetups</a:t>
            </a:r>
          </a:p>
          <a:p>
            <a:r>
              <a:rPr lang="es-ES" dirty="0" smtClean="0"/>
              <a:t>Conferencias</a:t>
            </a:r>
          </a:p>
          <a:p>
            <a:r>
              <a:rPr lang="es-ES" dirty="0" smtClean="0"/>
              <a:t>Para mantenerse actualizado: Reddit</a:t>
            </a:r>
          </a:p>
          <a:p>
            <a:pPr lvl="1"/>
            <a:r>
              <a:rPr lang="es-ES" dirty="0"/>
              <a:t>https://www.reddit.com/r/MachineLearning</a:t>
            </a:r>
            <a:r>
              <a:rPr lang="es-ES" dirty="0" smtClean="0"/>
              <a:t>/</a:t>
            </a:r>
          </a:p>
          <a:p>
            <a:pPr lvl="1"/>
            <a:r>
              <a:rPr lang="es-ES" dirty="0"/>
              <a:t>https://www.reddit.com/r/learnmachinelearning</a:t>
            </a:r>
            <a:r>
              <a:rPr lang="es-ES" dirty="0" smtClean="0"/>
              <a:t>/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166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Pedido: 1 de 2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¿Puedes responder mi encuesta?</a:t>
            </a:r>
          </a:p>
          <a:p>
            <a:pPr marL="457200" lvl="1" indent="0">
              <a:buNone/>
            </a:pPr>
            <a:r>
              <a:rPr lang="es-ES" sz="2400" dirty="0" smtClean="0"/>
              <a:t>https://forms.gle/U75oA5839VkgNz3s7 </a:t>
            </a:r>
          </a:p>
          <a:p>
            <a:endParaRPr lang="es-ES" sz="2800" dirty="0" smtClean="0"/>
          </a:p>
          <a:p>
            <a:endParaRPr lang="es-ES" sz="2800" dirty="0" smtClean="0"/>
          </a:p>
          <a:p>
            <a:endParaRPr lang="es-ES" sz="2800" dirty="0" smtClean="0"/>
          </a:p>
        </p:txBody>
      </p:sp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636912"/>
            <a:ext cx="6224366" cy="299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Histograma de llamadas</a:t>
            </a:r>
            <a:endParaRPr lang="es-AR" dirty="0"/>
          </a:p>
        </p:txBody>
      </p:sp>
      <p:pic>
        <p:nvPicPr>
          <p:cNvPr id="4" name="3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82907"/>
            <a:ext cx="5472608" cy="36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9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Pedido: 2 de 2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¿Me </a:t>
            </a:r>
            <a:r>
              <a:rPr lang="es-ES" sz="2800" dirty="0"/>
              <a:t>puedes dejar una recomendación en LinkedIn</a:t>
            </a:r>
            <a:r>
              <a:rPr lang="es-ES" sz="2800" dirty="0" smtClean="0"/>
              <a:t>?</a:t>
            </a:r>
          </a:p>
          <a:p>
            <a:endParaRPr lang="es-ES" sz="2800" dirty="0"/>
          </a:p>
          <a:p>
            <a:endParaRPr lang="es-ES" sz="2800" dirty="0" smtClean="0"/>
          </a:p>
          <a:p>
            <a:endParaRPr lang="es-ES" sz="2800" dirty="0"/>
          </a:p>
          <a:p>
            <a:endParaRPr lang="es-ES" sz="2800" dirty="0" smtClean="0"/>
          </a:p>
          <a:p>
            <a:endParaRPr lang="es-ES" sz="2800" dirty="0"/>
          </a:p>
          <a:p>
            <a:pPr marL="0" indent="0">
              <a:buNone/>
            </a:pPr>
            <a:r>
              <a:rPr lang="es-ES" sz="2800" dirty="0"/>
              <a:t>IMPORTANTE: Elegir el curso al hacer la recomendación </a:t>
            </a:r>
          </a:p>
          <a:p>
            <a:pPr marL="0" indent="0">
              <a:buNone/>
            </a:pPr>
            <a:endParaRPr lang="es-ES" sz="2800" dirty="0" smtClean="0"/>
          </a:p>
          <a:p>
            <a:endParaRPr lang="es-ES" sz="2800" dirty="0" smtClean="0"/>
          </a:p>
        </p:txBody>
      </p:sp>
      <p:pic>
        <p:nvPicPr>
          <p:cNvPr id="5" name="Imagen 4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132856"/>
            <a:ext cx="3600400" cy="2015514"/>
          </a:xfrm>
          <a:prstGeom prst="rect">
            <a:avLst/>
          </a:prstGeom>
        </p:spPr>
      </p:pic>
      <p:pic>
        <p:nvPicPr>
          <p:cNvPr id="6" name="Imagen 5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22" y="5157192"/>
            <a:ext cx="5772956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smtClean="0"/>
              <a:t>¡Muchas gracias! </a:t>
            </a:r>
            <a:r>
              <a:rPr lang="es-AR" dirty="0" smtClean="0">
                <a:sym typeface="Wingdings" panose="05000000000000000000" pitchFamily="2" charset="2"/>
              </a:rPr>
              <a:t>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12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Ejercicio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Lanzar un dado 20 veces</a:t>
            </a:r>
          </a:p>
          <a:p>
            <a:r>
              <a:rPr lang="es-AR" dirty="0" smtClean="0"/>
              <a:t>Anotar las números obtenidos</a:t>
            </a:r>
          </a:p>
          <a:p>
            <a:r>
              <a:rPr lang="es-AR" dirty="0" smtClean="0"/>
              <a:t>Hacer un histograma con los datos: en papel, en Excel y con Python</a:t>
            </a:r>
          </a:p>
        </p:txBody>
      </p:sp>
    </p:spTree>
    <p:extLst>
      <p:ext uri="{BB962C8B-B14F-4D97-AF65-F5344CB8AC3E}">
        <p14:creationId xmlns:p14="http://schemas.microsoft.com/office/powerpoint/2010/main" val="427450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Media, mediana y moda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9667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Media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Promedio/Esperanza</a:t>
            </a:r>
          </a:p>
          <a:p>
            <a:r>
              <a:rPr lang="es-AR" dirty="0" smtClean="0"/>
              <a:t>La suma / número de elementos</a:t>
            </a:r>
          </a:p>
          <a:p>
            <a:r>
              <a:rPr lang="es-AR" dirty="0" smtClean="0"/>
              <a:t>Ejemplo:</a:t>
            </a:r>
          </a:p>
          <a:p>
            <a:pPr lvl="1"/>
            <a:r>
              <a:rPr lang="es-AR" dirty="0" smtClean="0"/>
              <a:t>Promedio de edades en el curso</a:t>
            </a:r>
          </a:p>
          <a:p>
            <a:pPr lvl="2"/>
            <a:r>
              <a:rPr lang="es-AR" dirty="0" smtClean="0"/>
              <a:t>20, 22,25,30,29,22,27</a:t>
            </a:r>
          </a:p>
          <a:p>
            <a:pPr lvl="2"/>
            <a:r>
              <a:rPr lang="es-AR" dirty="0" smtClean="0"/>
              <a:t>El promedio es: 175/7 = 25</a:t>
            </a:r>
            <a:endParaRPr lang="es-AR" dirty="0"/>
          </a:p>
          <a:p>
            <a:pPr marL="457200" lvl="1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3053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Mediana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De los valores ordenados se toma el valor central</a:t>
            </a:r>
          </a:p>
          <a:p>
            <a:pPr lvl="1"/>
            <a:r>
              <a:rPr lang="es-AR" dirty="0"/>
              <a:t>20, </a:t>
            </a:r>
            <a:r>
              <a:rPr lang="es-AR" dirty="0" smtClean="0"/>
              <a:t>22</a:t>
            </a:r>
            <a:r>
              <a:rPr lang="es-AR" dirty="0"/>
              <a:t> ,22</a:t>
            </a:r>
            <a:r>
              <a:rPr lang="es-AR" dirty="0" smtClean="0"/>
              <a:t>, </a:t>
            </a:r>
            <a:r>
              <a:rPr lang="es-AR" b="1" dirty="0" smtClean="0"/>
              <a:t>25</a:t>
            </a:r>
            <a:r>
              <a:rPr lang="es-AR" dirty="0" smtClean="0"/>
              <a:t>, 27, 29, 30</a:t>
            </a:r>
          </a:p>
          <a:p>
            <a:r>
              <a:rPr lang="es-AR" dirty="0" smtClean="0"/>
              <a:t>Si son pares se calcula la media de los dos centrales</a:t>
            </a:r>
          </a:p>
          <a:p>
            <a:r>
              <a:rPr lang="es-AR" dirty="0" smtClean="0"/>
              <a:t>La mediana es menos susceptible a valores atípicos: ejemplo con millonarios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6763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El valor más común en un grupo de datos</a:t>
            </a:r>
          </a:p>
          <a:p>
            <a:pPr lvl="1"/>
            <a:r>
              <a:rPr lang="es-AR" dirty="0"/>
              <a:t>20, 22,25,30,29,22,27</a:t>
            </a:r>
          </a:p>
          <a:p>
            <a:pPr lvl="1"/>
            <a:r>
              <a:rPr lang="es-AR" dirty="0" smtClean="0"/>
              <a:t>La moda es: 22</a:t>
            </a:r>
          </a:p>
          <a:p>
            <a:r>
              <a:rPr lang="es-AR" dirty="0" smtClean="0"/>
              <a:t>Es irrelevante en datos continuos</a:t>
            </a:r>
          </a:p>
          <a:p>
            <a:endParaRPr lang="es-AR" dirty="0"/>
          </a:p>
          <a:p>
            <a:pPr marL="0" indent="0">
              <a:buNone/>
            </a:pPr>
            <a:r>
              <a:rPr lang="es-AR" b="1" dirty="0"/>
              <a:t>Abrir: </a:t>
            </a:r>
            <a:r>
              <a:rPr lang="es-AR" dirty="0"/>
              <a:t>media-mediana-moda.ipynb</a:t>
            </a:r>
            <a:endParaRPr lang="es-AR" dirty="0" smtClean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1863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Tipos de datos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Numérico</a:t>
            </a:r>
          </a:p>
          <a:p>
            <a:r>
              <a:rPr lang="es-AR" dirty="0" smtClean="0"/>
              <a:t>Categórico</a:t>
            </a:r>
          </a:p>
          <a:p>
            <a:r>
              <a:rPr lang="es-AR" dirty="0" smtClean="0"/>
              <a:t>Ordinal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410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Ejercicio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Al ejemplo de los tiempos de llamada calcularle la media y mediana: a mano, con Excel y con Python.</a:t>
            </a:r>
          </a:p>
          <a:p>
            <a:r>
              <a:rPr lang="es-AR" dirty="0" smtClean="0"/>
              <a:t>Al ejemplo de los dados calcularle la moda.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4464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Varianza y desviación estándar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1519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Varianza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AR" dirty="0" smtClean="0"/>
                  <a:t>Cuan extendidos están los datos de una variable aleatoria</a:t>
                </a:r>
              </a:p>
              <a:p>
                <a:r>
                  <a:rPr lang="es-AR" dirty="0" smtClean="0"/>
                  <a:t>Definición:</a:t>
                </a:r>
                <a:r>
                  <a:rPr lang="es-ES" dirty="0" smtClean="0"/>
                  <a:t> es </a:t>
                </a:r>
                <a:r>
                  <a:rPr lang="es-ES" dirty="0"/>
                  <a:t>una medida de dispersión definida como la </a:t>
                </a:r>
                <a:r>
                  <a:rPr lang="es-ES" dirty="0" smtClean="0"/>
                  <a:t>media del </a:t>
                </a:r>
                <a:r>
                  <a:rPr lang="es-ES" dirty="0"/>
                  <a:t>cuadrado de la desviación de dicha variable respecto a su media</a:t>
                </a:r>
                <a:r>
                  <a:rPr lang="es-ES" dirty="0" smtClean="0"/>
                  <a:t>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b="0" i="1" smtClean="0">
                            <a:latin typeface="Cambria Math"/>
                          </a:rPr>
                          <m:t>𝑆</m:t>
                        </m:r>
                      </m:e>
                      <m:sup>
                        <m:r>
                          <a:rPr lang="es-AR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s-A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s-A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AR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s-AR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AR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AR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s-AR" b="0" i="1" smtClean="0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AR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s-AR" b="0" i="1" smtClean="0">
                            <a:latin typeface="Cambria Math"/>
                          </a:rPr>
                          <m:t>𝑁</m:t>
                        </m:r>
                        <m:r>
                          <a:rPr lang="es-AR" b="0" i="1" smtClean="0">
                            <a:latin typeface="Cambria Math"/>
                          </a:rPr>
                          <m:t>−1</m:t>
                        </m:r>
                      </m:den>
                    </m:f>
                  </m:oMath>
                </a14:m>
                <a:r>
                  <a:rPr lang="es-AR" dirty="0" smtClean="0"/>
                  <a:t> 		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i="1" smtClean="0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es-AR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s-A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s-A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AR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s-AR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AR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s-AR" i="1">
                                    <a:latin typeface="Cambria Math"/>
                                    <a:ea typeface="Cambria Math"/>
                                  </a:rPr>
                                  <m:t>𝜇</m:t>
                                </m:r>
                                <m:r>
                                  <a:rPr lang="es-AR" b="0" i="1" smtClean="0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AR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s-AR" i="1">
                            <a:latin typeface="Cambria Math"/>
                          </a:rPr>
                          <m:t>𝑁</m:t>
                        </m:r>
                      </m:den>
                    </m:f>
                  </m:oMath>
                </a14:m>
                <a:r>
                  <a:rPr lang="es-AR" dirty="0"/>
                  <a:t>   </a:t>
                </a:r>
              </a:p>
              <a:p>
                <a:pPr marL="0" indent="0" algn="ctr">
                  <a:buNone/>
                </a:pPr>
                <a:endParaRPr lang="es-AR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adroTexto 3"/>
          <p:cNvSpPr txBox="1"/>
          <p:nvPr/>
        </p:nvSpPr>
        <p:spPr>
          <a:xfrm>
            <a:off x="2195736" y="56612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smtClean="0"/>
              <a:t>Muestra</a:t>
            </a:r>
            <a:endParaRPr lang="es-ES" i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5940152" y="566124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smtClean="0"/>
              <a:t>Población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29004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Varianza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274664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Ejemplo de muestras de dos poblaciones con la misma media pero diferentes varianzas. La población roja tiene una media de 100 y una varianza de 100 (SD = 10), mientras que la población azul tiene una media de 100 y una varianza de 2500 (SD = 50).</a:t>
            </a:r>
            <a:endParaRPr lang="es-AR" sz="2000" dirty="0"/>
          </a:p>
        </p:txBody>
      </p:sp>
      <p:pic>
        <p:nvPicPr>
          <p:cNvPr id="1026" name="Picture 2" descr="https://upload.wikimedia.org/wikipedia/commons/thumb/f/f9/Comparison_standard_deviations.svg/400px-Comparison_standard_deviation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725429"/>
            <a:ext cx="5616624" cy="415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98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Varianza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Ejemplo:</a:t>
            </a:r>
          </a:p>
          <a:p>
            <a:pPr lvl="1"/>
            <a:r>
              <a:rPr lang="es-AR" dirty="0" smtClean="0"/>
              <a:t>Datos: (2,5,9,20,3,6)</a:t>
            </a:r>
          </a:p>
          <a:p>
            <a:pPr lvl="1"/>
            <a:r>
              <a:rPr lang="es-AR" dirty="0" smtClean="0"/>
              <a:t>Promedio: 7.5</a:t>
            </a:r>
          </a:p>
          <a:p>
            <a:pPr lvl="1"/>
            <a:r>
              <a:rPr lang="es-AR" dirty="0" smtClean="0"/>
              <a:t>Las diferencias con el promedio: (-5.5, -2,5, 1.5, 12.5, -4.5, -1.5)  </a:t>
            </a:r>
          </a:p>
          <a:p>
            <a:pPr lvl="1"/>
            <a:r>
              <a:rPr lang="es-AR" dirty="0" smtClean="0"/>
              <a:t>Los cuadrados: (30.25, 6.25, 2.25, 156.25, 20.25, 2.25)</a:t>
            </a:r>
          </a:p>
          <a:p>
            <a:pPr lvl="1"/>
            <a:r>
              <a:rPr lang="es-AR" dirty="0" smtClean="0"/>
              <a:t>El promedio de los cuadrados: σ</a:t>
            </a:r>
            <a:r>
              <a:rPr lang="es-AR" baseline="30000" dirty="0" smtClean="0"/>
              <a:t>2</a:t>
            </a:r>
            <a:r>
              <a:rPr lang="es-AR" dirty="0" smtClean="0"/>
              <a:t> = 36.25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889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Desviación estándar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AR" dirty="0" smtClean="0"/>
                  <a:t>Es la raíz cuadrada de la varianza</a:t>
                </a: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s-AR" dirty="0"/>
                  <a:t>σ</a:t>
                </a:r>
                <a:r>
                  <a:rPr lang="es-AR" baseline="30000" dirty="0"/>
                  <a:t>2</a:t>
                </a:r>
                <a:r>
                  <a:rPr lang="es-AR" dirty="0"/>
                  <a:t> = </a:t>
                </a:r>
                <a:r>
                  <a:rPr lang="es-AR" dirty="0" smtClean="0"/>
                  <a:t>36.25</a:t>
                </a: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s-AR" dirty="0" smtClean="0"/>
                  <a:t>σ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AR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radPr>
                      <m:deg/>
                      <m:e>
                        <m:r>
                          <a:rPr lang="es-AR" b="0" i="1" smtClean="0">
                            <a:latin typeface="Cambria Math"/>
                            <a:ea typeface="Cambria Math"/>
                          </a:rPr>
                          <m:t>36.25</m:t>
                        </m:r>
                      </m:e>
                    </m:rad>
                  </m:oMath>
                </a14:m>
                <a:r>
                  <a:rPr lang="es-AR" dirty="0" smtClean="0"/>
                  <a:t> = 6.02</a:t>
                </a: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s-AR" dirty="0" smtClean="0"/>
                  <a:t>Es una forma de identificar datos atípicos, los que caen fuera de ese rango</a:t>
                </a:r>
                <a:endParaRPr lang="es-AR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83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Desviación </a:t>
            </a:r>
            <a:r>
              <a:rPr lang="es-AR" dirty="0" smtClean="0"/>
              <a:t>estándar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 smtClean="0"/>
              <a:t>Abrir: histograma.ipynb</a:t>
            </a:r>
          </a:p>
          <a:p>
            <a:pPr>
              <a:buFont typeface="Arial" charset="0"/>
              <a:buChar char="•"/>
            </a:pPr>
            <a:r>
              <a:rPr lang="es-AR" dirty="0" smtClean="0"/>
              <a:t>Varianza: </a:t>
            </a:r>
            <a:r>
              <a:rPr lang="es-AR" dirty="0"/>
              <a:t>σ</a:t>
            </a:r>
            <a:r>
              <a:rPr lang="es-AR" baseline="30000" dirty="0"/>
              <a:t>2 </a:t>
            </a:r>
            <a:r>
              <a:rPr lang="es-AR" dirty="0" smtClean="0"/>
              <a:t>= 157.25</a:t>
            </a:r>
          </a:p>
          <a:p>
            <a:pPr>
              <a:buFont typeface="Arial" charset="0"/>
              <a:buChar char="•"/>
            </a:pPr>
            <a:r>
              <a:rPr lang="es-AR" dirty="0" smtClean="0"/>
              <a:t>Desviación estándar</a:t>
            </a:r>
            <a:r>
              <a:rPr lang="es-AR" dirty="0"/>
              <a:t>: </a:t>
            </a:r>
            <a:r>
              <a:rPr lang="es-AR" dirty="0" smtClean="0"/>
              <a:t>σ = 12.53	</a:t>
            </a:r>
            <a:endParaRPr lang="es-AR" dirty="0"/>
          </a:p>
        </p:txBody>
      </p:sp>
      <p:pic>
        <p:nvPicPr>
          <p:cNvPr id="5" name="4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085" y="3501008"/>
            <a:ext cx="3562847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0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Ejercicio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Medir la altura de cada uno, dibujar el histograma y calcular varianza/desviación estándar: a mano, con Excel y con Python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0485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Covarianza y correlación</a:t>
            </a:r>
          </a:p>
        </p:txBody>
      </p:sp>
    </p:spTree>
    <p:extLst>
      <p:ext uri="{BB962C8B-B14F-4D97-AF65-F5344CB8AC3E}">
        <p14:creationId xmlns:p14="http://schemas.microsoft.com/office/powerpoint/2010/main" val="177780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Covarianza</a:t>
            </a:r>
            <a:endParaRPr lang="es-AR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sz="2800" dirty="0"/>
              <a:t>Nos indica si hay una relación entre dos variables (x,y)</a:t>
            </a:r>
          </a:p>
          <a:p>
            <a:r>
              <a:rPr lang="es-AR" sz="2800" dirty="0"/>
              <a:t>Mide cuánto varían dos variables en tándem desde su media. </a:t>
            </a:r>
          </a:p>
        </p:txBody>
      </p:sp>
      <p:pic>
        <p:nvPicPr>
          <p:cNvPr id="7" name="6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87" y="3470426"/>
            <a:ext cx="3305637" cy="2181530"/>
          </a:xfrm>
          <a:prstGeom prst="rect">
            <a:avLst/>
          </a:prstGeom>
        </p:spPr>
      </p:pic>
      <p:pic>
        <p:nvPicPr>
          <p:cNvPr id="8" name="7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8" y="3470428"/>
            <a:ext cx="3258005" cy="2152951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1868334" y="565195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Baja covarianza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516926" y="565195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Alta covarianza</a:t>
            </a:r>
          </a:p>
        </p:txBody>
      </p:sp>
    </p:spTree>
    <p:extLst>
      <p:ext uri="{BB962C8B-B14F-4D97-AF65-F5344CB8AC3E}">
        <p14:creationId xmlns:p14="http://schemas.microsoft.com/office/powerpoint/2010/main" val="8159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Numérico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 smtClean="0"/>
              <a:t>Representa una medida</a:t>
            </a:r>
          </a:p>
          <a:p>
            <a:pPr lvl="1"/>
            <a:r>
              <a:rPr lang="es-AR" dirty="0" smtClean="0"/>
              <a:t>Altura de las personas</a:t>
            </a:r>
          </a:p>
          <a:p>
            <a:pPr lvl="1"/>
            <a:r>
              <a:rPr lang="es-AR" dirty="0" smtClean="0"/>
              <a:t>Precio de acciones, etc.</a:t>
            </a:r>
          </a:p>
          <a:p>
            <a:r>
              <a:rPr lang="es-AR" dirty="0" smtClean="0"/>
              <a:t>Datos discretos o contables</a:t>
            </a:r>
          </a:p>
          <a:p>
            <a:pPr lvl="1"/>
            <a:r>
              <a:rPr lang="es-AR" dirty="0" smtClean="0"/>
              <a:t>Ej.: Cantidad de compras</a:t>
            </a:r>
          </a:p>
          <a:p>
            <a:r>
              <a:rPr lang="es-AR" dirty="0" smtClean="0"/>
              <a:t>Datos continuos o incontables</a:t>
            </a:r>
          </a:p>
          <a:p>
            <a:pPr lvl="1"/>
            <a:r>
              <a:rPr lang="es-AR" dirty="0" smtClean="0"/>
              <a:t>Valores infinitos posibles: cantidad de lluvia caída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4525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Covarianza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Cercana a 0 significa que no hay correlación entre las dos variables</a:t>
            </a:r>
          </a:p>
          <a:p>
            <a:r>
              <a:rPr lang="es-AR" dirty="0" smtClean="0"/>
              <a:t>Lejos de 0 significa que hay correlación (positiva o negativa)</a:t>
            </a:r>
          </a:p>
          <a:p>
            <a:r>
              <a:rPr lang="es-AR" dirty="0" smtClean="0"/>
              <a:t>Es difícil de interpretar (¿cuánto de alejado?), por eso necesitamos la correlación.</a:t>
            </a:r>
          </a:p>
          <a:p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141062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Covarianza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s-AR" b="0" i="1" smtClean="0">
                              <a:latin typeface="Cambria Math"/>
                            </a:rPr>
                            <m:t>𝑥𝑦</m:t>
                          </m:r>
                        </m:sub>
                      </m:sSub>
                      <m:r>
                        <a:rPr lang="es-A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s-AR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AR" b="0" i="1" smtClean="0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AR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s-AR" b="0" i="1" smtClean="0">
                                  <a:latin typeface="Cambria Math"/>
                                </a:rPr>
                                <m:t>)</m:t>
                              </m:r>
                              <m:r>
                                <a:rPr lang="es-AR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AR" i="1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AR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s-AR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s-AR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s-AR" b="0" dirty="0" smtClean="0"/>
              </a:p>
              <a:p>
                <a:pPr marL="0" indent="0">
                  <a:buNone/>
                </a:pPr>
                <a:endParaRPr lang="es-AR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s-AR" sz="2400" i="1">
                        <a:latin typeface="Cambria Math"/>
                      </a:rPr>
                      <m:t>𝑥</m:t>
                    </m:r>
                    <m:r>
                      <a:rPr lang="es-AR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A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400" i="1">
                            <a:latin typeface="Cambria Math"/>
                          </a:rPr>
                          <m:t>0,4,8</m:t>
                        </m:r>
                      </m:e>
                    </m:d>
                  </m:oMath>
                </a14:m>
                <a:r>
                  <a:rPr lang="es-AR" sz="2800" dirty="0"/>
                  <a:t>  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z="2400">
                        <a:latin typeface="Cambria Math"/>
                      </a:rPr>
                      <m:t>y</m:t>
                    </m:r>
                    <m:r>
                      <a:rPr lang="es-AR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A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400" i="1">
                            <a:latin typeface="Cambria Math"/>
                          </a:rPr>
                          <m:t>5,5,8</m:t>
                        </m:r>
                      </m:e>
                    </m:d>
                  </m:oMath>
                </a14:m>
                <a:r>
                  <a:rPr lang="es-AR" sz="280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AR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AR" sz="2800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s-AR" sz="2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sz="2800" i="1">
                            <a:latin typeface="Cambria Math"/>
                          </a:rPr>
                          <m:t>0+4+8</m:t>
                        </m:r>
                      </m:num>
                      <m:den>
                        <m:r>
                          <a:rPr lang="es-AR" sz="2800" i="1"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s-AR" sz="2800" i="1">
                        <a:latin typeface="Cambria Math"/>
                      </a:rPr>
                      <m:t>=4                   </m:t>
                    </m:r>
                    <m:acc>
                      <m:accPr>
                        <m:chr m:val="̅"/>
                        <m:ctrlPr>
                          <a:rPr lang="es-AR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AR" sz="28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s-AR" sz="2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sz="2800" i="1">
                            <a:latin typeface="Cambria Math"/>
                          </a:rPr>
                          <m:t>5+5+8</m:t>
                        </m:r>
                      </m:num>
                      <m:den>
                        <m:r>
                          <a:rPr lang="es-AR" sz="2800" i="1"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s-AR" sz="2800" i="1">
                        <a:latin typeface="Cambria Math"/>
                      </a:rPr>
                      <m:t>=</m:t>
                    </m:r>
                  </m:oMath>
                </a14:m>
                <a:r>
                  <a:rPr lang="es-AR" sz="2800" dirty="0"/>
                  <a:t>6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A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800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s-AR" sz="2800" i="1">
                            <a:latin typeface="Cambria Math"/>
                          </a:rPr>
                          <m:t>𝑥𝑦</m:t>
                        </m:r>
                      </m:sub>
                    </m:sSub>
                    <m:r>
                      <a:rPr lang="es-AR" sz="2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A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AR" sz="2800" i="1">
                                <a:latin typeface="Cambria Math"/>
                              </a:rPr>
                              <m:t>0−4</m:t>
                            </m:r>
                          </m:e>
                        </m:d>
                        <m:d>
                          <m:dPr>
                            <m:ctrlPr>
                              <a:rPr lang="es-A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AR" sz="2800" i="1">
                                <a:latin typeface="Cambria Math"/>
                              </a:rPr>
                              <m:t>5−6</m:t>
                            </m:r>
                          </m:e>
                        </m:d>
                        <m:r>
                          <a:rPr lang="es-AR" sz="2800" i="1">
                            <a:latin typeface="Cambria Math"/>
                          </a:rPr>
                          <m:t>+</m:t>
                        </m:r>
                        <m:d>
                          <m:dPr>
                            <m:ctrlPr>
                              <a:rPr lang="es-A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AR" sz="2800" i="1">
                                <a:latin typeface="Cambria Math"/>
                              </a:rPr>
                              <m:t>4−4</m:t>
                            </m:r>
                          </m:e>
                        </m:d>
                        <m:d>
                          <m:dPr>
                            <m:ctrlPr>
                              <a:rPr lang="es-A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AR" sz="2800" i="1">
                                <a:latin typeface="Cambria Math"/>
                              </a:rPr>
                              <m:t>5−6</m:t>
                            </m:r>
                          </m:e>
                        </m:d>
                        <m:r>
                          <a:rPr lang="es-AR" sz="2800" i="1">
                            <a:latin typeface="Cambria Math"/>
                          </a:rPr>
                          <m:t>+(8−4)(8−6)</m:t>
                        </m:r>
                      </m:num>
                      <m:den>
                        <m:r>
                          <a:rPr lang="es-AR" sz="2800" i="1"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s-AR" sz="2800" i="1">
                        <a:latin typeface="Cambria Math"/>
                      </a:rPr>
                      <m:t>=4</m:t>
                    </m:r>
                  </m:oMath>
                </a14:m>
                <a:r>
                  <a:rPr lang="es-AR" sz="2800" dirty="0"/>
                  <a:t> </a:t>
                </a:r>
              </a:p>
              <a:p>
                <a:pPr marL="0" indent="0">
                  <a:buNone/>
                </a:pPr>
                <a:endParaRPr lang="es-AR" b="0" dirty="0" smtClean="0"/>
              </a:p>
              <a:p>
                <a:pPr marL="0" indent="0">
                  <a:buNone/>
                </a:pPr>
                <a:endParaRPr lang="es-AR" b="0" dirty="0" smtClean="0"/>
              </a:p>
              <a:p>
                <a:pPr marL="0" indent="0">
                  <a:buNone/>
                </a:pPr>
                <a:endParaRPr lang="es-AR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34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Correlación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Dividir la covarianza por la desviación estándar de ambas variables y todo se normaliza.</a:t>
            </a:r>
          </a:p>
          <a:p>
            <a:pPr lvl="1"/>
            <a:r>
              <a:rPr lang="es-AR" dirty="0" smtClean="0"/>
              <a:t>Una correlación de -1 significa que es inversa la relación (uno sube, el otro baja)</a:t>
            </a:r>
          </a:p>
          <a:p>
            <a:pPr lvl="1"/>
            <a:r>
              <a:rPr lang="es-AR" dirty="0" smtClean="0"/>
              <a:t>Con 0 no hay correlación</a:t>
            </a:r>
          </a:p>
          <a:p>
            <a:pPr lvl="1"/>
            <a:r>
              <a:rPr lang="es-AR" dirty="0" smtClean="0"/>
              <a:t>Con 1 hay una correlación perfecta</a:t>
            </a:r>
          </a:p>
        </p:txBody>
      </p:sp>
    </p:spTree>
    <p:extLst>
      <p:ext uri="{BB962C8B-B14F-4D97-AF65-F5344CB8AC3E}">
        <p14:creationId xmlns:p14="http://schemas.microsoft.com/office/powerpoint/2010/main" val="3899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Correlación</a:t>
            </a:r>
            <a:endParaRPr lang="es-AR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 smtClean="0"/>
          </a:p>
          <a:p>
            <a:endParaRPr lang="es-AR" dirty="0"/>
          </a:p>
          <a:p>
            <a:endParaRPr lang="es-AR" dirty="0" smtClean="0"/>
          </a:p>
          <a:p>
            <a:endParaRPr lang="es-AR" dirty="0"/>
          </a:p>
          <a:p>
            <a:endParaRPr lang="es-AR" dirty="0" smtClean="0"/>
          </a:p>
          <a:p>
            <a:endParaRPr lang="es-AR" dirty="0"/>
          </a:p>
          <a:p>
            <a:r>
              <a:rPr lang="es-AR" dirty="0" smtClean="0"/>
              <a:t>Abrir</a:t>
            </a:r>
            <a:r>
              <a:rPr lang="es-AR" dirty="0"/>
              <a:t>: covarianza-correlacion.ipynb </a:t>
            </a:r>
          </a:p>
          <a:p>
            <a:endParaRPr lang="es-AR" dirty="0"/>
          </a:p>
        </p:txBody>
      </p:sp>
      <p:pic>
        <p:nvPicPr>
          <p:cNvPr id="2050" name="Picture 2" descr="Resultado de imagen de types of correlation coefficient formul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6" y="1700810"/>
            <a:ext cx="6257925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correlation exampl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  <p:sp>
        <p:nvSpPr>
          <p:cNvPr id="7" name="AutoShape 8" descr="correlation examples"/>
          <p:cNvSpPr>
            <a:spLocks noChangeAspect="1" noChangeArrowheads="1"/>
          </p:cNvSpPr>
          <p:nvPr/>
        </p:nvSpPr>
        <p:spPr bwMode="auto">
          <a:xfrm>
            <a:off x="307975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  <p:sp>
        <p:nvSpPr>
          <p:cNvPr id="8" name="AutoShape 10" descr="correlation examples"/>
          <p:cNvSpPr>
            <a:spLocks noChangeAspect="1" noChangeArrowheads="1"/>
          </p:cNvSpPr>
          <p:nvPr/>
        </p:nvSpPr>
        <p:spPr bwMode="auto">
          <a:xfrm>
            <a:off x="460375" y="1603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  <p:pic>
        <p:nvPicPr>
          <p:cNvPr id="10" name="9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212976"/>
            <a:ext cx="6925642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4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Correlación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latin typeface="Cambria Math"/>
                          <a:ea typeface="Cambria Math"/>
                        </a:rPr>
                        <m:t>𝜌</m:t>
                      </m:r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=(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den>
                      </m:f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)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s-AR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acc>
                            </m:num>
                            <m:den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)(</m:t>
                          </m:r>
                          <m:f>
                            <m:f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s-AR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</m:acc>
                            </m:num>
                            <m:den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AR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𝑥</m:t>
                    </m:r>
                    <m:r>
                      <a:rPr lang="es-A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i="1">
                            <a:latin typeface="Cambria Math"/>
                          </a:rPr>
                          <m:t>0,4,8</m:t>
                        </m:r>
                      </m:e>
                    </m:d>
                  </m:oMath>
                </a14:m>
                <a:r>
                  <a:rPr lang="es-AR" sz="3600" dirty="0"/>
                  <a:t>  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latin typeface="Cambria Math"/>
                      </a:rPr>
                      <m:t>y</m:t>
                    </m:r>
                    <m:r>
                      <a:rPr lang="es-A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i="1">
                            <a:latin typeface="Cambria Math"/>
                          </a:rPr>
                          <m:t>5,5,8</m:t>
                        </m:r>
                      </m:e>
                    </m:d>
                  </m:oMath>
                </a14:m>
                <a:r>
                  <a:rPr lang="es-AR" sz="360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AR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s-AR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3600" i="1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s-AR" sz="3600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s-AR" sz="36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s-AR" sz="3600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AR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s-AR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AR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AR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sz="3600" i="1">
                                        <a:latin typeface="Cambria Math"/>
                                      </a:rPr>
                                      <m:t>0−4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AR" sz="36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AR" sz="3600" i="1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s-AR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AR" sz="3600" i="1">
                                    <a:latin typeface="Cambria Math"/>
                                  </a:rPr>
                                  <m:t>(4−4)</m:t>
                                </m:r>
                              </m:e>
                              <m:sup>
                                <m:r>
                                  <a:rPr lang="es-AR" sz="36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AR" sz="3600" i="1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s-AR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AR" sz="3600" i="1">
                                    <a:latin typeface="Cambria Math"/>
                                  </a:rPr>
                                  <m:t>(8−4)</m:t>
                                </m:r>
                              </m:e>
                              <m:sup>
                                <m:r>
                                  <a:rPr lang="es-AR" sz="36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s-AR" sz="36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a:rPr lang="es-AR" sz="3600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AR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AR" sz="3600" i="1">
                            <a:latin typeface="Cambria Math"/>
                          </a:rPr>
                          <m:t>16</m:t>
                        </m:r>
                      </m:e>
                    </m:rad>
                    <m:r>
                      <a:rPr lang="es-AR" sz="3600" i="1">
                        <a:latin typeface="Cambria Math"/>
                      </a:rPr>
                      <m:t>=</m:t>
                    </m:r>
                  </m:oMath>
                </a14:m>
                <a:r>
                  <a:rPr lang="es-AR" sz="3600" dirty="0"/>
                  <a:t>4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AR" sz="3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s-AR" sz="3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AR" sz="3600" i="1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s-AR" sz="3600" i="1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s-AR" sz="36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s-AR" sz="3600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AR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s-AR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AR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AR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sz="3600" i="1">
                                        <a:latin typeface="Cambria Math"/>
                                      </a:rPr>
                                      <m:t>5−6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AR" sz="36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AR" sz="3600" i="1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s-AR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AR" sz="3600" i="1">
                                    <a:latin typeface="Cambria Math"/>
                                  </a:rPr>
                                  <m:t>(5−6)</m:t>
                                </m:r>
                              </m:e>
                              <m:sup>
                                <m:r>
                                  <a:rPr lang="es-AR" sz="36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AR" sz="3600" i="1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s-AR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AR" sz="3600" i="1">
                                    <a:latin typeface="Cambria Math"/>
                                  </a:rPr>
                                  <m:t>(8−6)</m:t>
                                </m:r>
                              </m:e>
                              <m:sup>
                                <m:r>
                                  <a:rPr lang="es-AR" sz="36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s-AR" sz="36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a:rPr lang="es-AR" sz="3600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AR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AR" sz="3600" i="1">
                            <a:latin typeface="Cambria Math"/>
                          </a:rPr>
                          <m:t>3</m:t>
                        </m:r>
                      </m:e>
                    </m:rad>
                    <m:r>
                      <a:rPr lang="es-AR" sz="3600" i="1">
                        <a:latin typeface="Cambria Math"/>
                      </a:rPr>
                      <m:t>=</m:t>
                    </m:r>
                  </m:oMath>
                </a14:m>
                <a:r>
                  <a:rPr lang="es-AR" sz="3600" dirty="0"/>
                  <a:t>1.73</a:t>
                </a:r>
              </a:p>
              <a:p>
                <a:pPr marL="0" indent="0">
                  <a:buNone/>
                </a:pPr>
                <a:endParaRPr lang="es-AR" sz="3600" dirty="0"/>
              </a:p>
              <a:p>
                <a:pPr marL="0" indent="0">
                  <a:buNone/>
                </a:pPr>
                <a:endParaRPr lang="es-AR" dirty="0"/>
              </a:p>
            </p:txBody>
          </p:sp>
        </mc:Choice>
        <mc:Fallback xmlns="">
          <p:sp>
            <p:nvSpPr>
              <p:cNvPr id="4" name="3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6" descr="correlation exampl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  <p:sp>
        <p:nvSpPr>
          <p:cNvPr id="7" name="AutoShape 8" descr="correlation examples"/>
          <p:cNvSpPr>
            <a:spLocks noChangeAspect="1" noChangeArrowheads="1"/>
          </p:cNvSpPr>
          <p:nvPr/>
        </p:nvSpPr>
        <p:spPr bwMode="auto">
          <a:xfrm>
            <a:off x="307975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  <p:sp>
        <p:nvSpPr>
          <p:cNvPr id="8" name="AutoShape 10" descr="correlation examples"/>
          <p:cNvSpPr>
            <a:spLocks noChangeAspect="1" noChangeArrowheads="1"/>
          </p:cNvSpPr>
          <p:nvPr/>
        </p:nvSpPr>
        <p:spPr bwMode="auto">
          <a:xfrm>
            <a:off x="460375" y="1603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3662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Correlación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sz="2000" i="1">
                          <a:latin typeface="Cambria Math"/>
                          <a:ea typeface="Cambria Math"/>
                        </a:rPr>
                        <m:t>𝜌</m:t>
                      </m:r>
                      <m:r>
                        <a:rPr lang="es-A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s-A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3−1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A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0−4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5−6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1.73</m:t>
                                  </m:r>
                                </m:den>
                              </m:f>
                            </m:e>
                          </m:d>
                          <m:r>
                            <a:rPr lang="es-A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4−4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5−6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1.73</m:t>
                                  </m:r>
                                </m:den>
                              </m:f>
                            </m:e>
                          </m:d>
                          <m:r>
                            <a:rPr lang="es-A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8−4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8−6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1.73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r>
                  <a:rPr lang="es-AR" sz="2400" dirty="0"/>
                  <a:t/>
                </a:r>
                <a:br>
                  <a:rPr lang="es-AR" sz="2400" dirty="0"/>
                </a:br>
                <a:endParaRPr lang="es-A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sz="2000" i="1">
                          <a:latin typeface="Cambria Math"/>
                          <a:ea typeface="Cambria Math"/>
                        </a:rPr>
                        <m:t>𝜌</m:t>
                      </m:r>
                      <m:r>
                        <a:rPr lang="es-A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s-A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A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1.73</m:t>
                                  </m:r>
                                </m:den>
                              </m:f>
                            </m:e>
                          </m:d>
                          <m:r>
                            <a:rPr lang="es-A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1.73</m:t>
                                  </m:r>
                                </m:den>
                              </m:f>
                            </m:e>
                          </m:d>
                          <m:r>
                            <a:rPr lang="es-A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1.73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r>
                  <a:rPr lang="es-AR" sz="2000" dirty="0"/>
                  <a:t/>
                </a:r>
                <a:br>
                  <a:rPr lang="es-AR" sz="2000" dirty="0"/>
                </a:br>
                <a:endParaRPr lang="es-A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sz="2000" i="1">
                          <a:latin typeface="Cambria Math"/>
                          <a:ea typeface="Cambria Math"/>
                        </a:rPr>
                        <m:t>𝜌</m:t>
                      </m:r>
                      <m:r>
                        <a:rPr lang="es-A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s-A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A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1.73</m:t>
                                  </m:r>
                                </m:den>
                              </m:f>
                            </m:e>
                          </m:d>
                          <m:r>
                            <a:rPr lang="es-A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1.73</m:t>
                                  </m:r>
                                </m:den>
                              </m:f>
                            </m:e>
                          </m:d>
                          <m:r>
                            <a:rPr lang="es-A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1.73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s-AR" sz="2000" dirty="0">
                  <a:ea typeface="Cambria Math"/>
                </a:endParaRPr>
              </a:p>
              <a:p>
                <a:pPr marL="0" indent="0">
                  <a:buNone/>
                </a:pPr>
                <a:endParaRPr lang="es-AR" sz="2000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sz="2000" i="1">
                          <a:latin typeface="Cambria Math"/>
                          <a:ea typeface="Cambria Math"/>
                        </a:rPr>
                        <m:t>𝜌</m:t>
                      </m:r>
                      <m:r>
                        <a:rPr lang="es-A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s-A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A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4+0+8</m:t>
                              </m:r>
                            </m:num>
                            <m:den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6.92</m:t>
                              </m:r>
                            </m:den>
                          </m:f>
                        </m:e>
                      </m:d>
                      <m:r>
                        <a:rPr lang="es-A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s-A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A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12</m:t>
                              </m:r>
                            </m:num>
                            <m:den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6.92</m:t>
                              </m:r>
                            </m:den>
                          </m:f>
                        </m:e>
                      </m:d>
                      <m:r>
                        <a:rPr lang="es-AR" sz="2000" i="1">
                          <a:latin typeface="Cambria Math"/>
                          <a:ea typeface="Cambria Math"/>
                        </a:rPr>
                        <m:t>=0.867</m:t>
                      </m:r>
                    </m:oMath>
                  </m:oMathPara>
                </a14:m>
                <a:endParaRPr lang="es-AR" sz="2000" dirty="0"/>
              </a:p>
              <a:p>
                <a:pPr marL="0" indent="0" algn="ctr">
                  <a:buNone/>
                </a:pPr>
                <a:endParaRPr lang="es-AR" sz="5400" dirty="0"/>
              </a:p>
              <a:p>
                <a:pPr marL="0" indent="0" algn="ctr">
                  <a:buNone/>
                </a:pPr>
                <a:endParaRPr lang="es-AR" sz="5400" dirty="0"/>
              </a:p>
              <a:p>
                <a:pPr marL="0" indent="0" algn="ctr">
                  <a:buNone/>
                </a:pPr>
                <a:endParaRPr lang="es-AR" sz="5400" dirty="0"/>
              </a:p>
              <a:p>
                <a:pPr marL="0" indent="0">
                  <a:buNone/>
                </a:pPr>
                <a:endParaRPr lang="es-AR" sz="5400" dirty="0"/>
              </a:p>
              <a:p>
                <a:pPr marL="0" indent="0" algn="ctr">
                  <a:buNone/>
                </a:pPr>
                <a:endParaRPr lang="es-AR" sz="3600" dirty="0"/>
              </a:p>
              <a:p>
                <a:pPr marL="0" indent="0" algn="ctr">
                  <a:buNone/>
                </a:pPr>
                <a:endParaRPr lang="es-AR" sz="3600" dirty="0"/>
              </a:p>
              <a:p>
                <a:pPr marL="0" indent="0">
                  <a:buNone/>
                </a:pPr>
                <a:endParaRPr lang="es-AR" sz="3600" dirty="0"/>
              </a:p>
              <a:p>
                <a:pPr marL="0" indent="0">
                  <a:buNone/>
                </a:pPr>
                <a:endParaRPr lang="es-AR" sz="3600" dirty="0"/>
              </a:p>
              <a:p>
                <a:pPr marL="0" indent="0">
                  <a:buNone/>
                </a:pPr>
                <a:endParaRPr lang="es-AR" dirty="0"/>
              </a:p>
            </p:txBody>
          </p:sp>
        </mc:Choice>
        <mc:Fallback xmlns="">
          <p:sp>
            <p:nvSpPr>
              <p:cNvPr id="4" name="3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6" descr="correlation exampl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  <p:sp>
        <p:nvSpPr>
          <p:cNvPr id="7" name="AutoShape 8" descr="correlation examples"/>
          <p:cNvSpPr>
            <a:spLocks noChangeAspect="1" noChangeArrowheads="1"/>
          </p:cNvSpPr>
          <p:nvPr/>
        </p:nvSpPr>
        <p:spPr bwMode="auto">
          <a:xfrm>
            <a:off x="307975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  <p:sp>
        <p:nvSpPr>
          <p:cNvPr id="8" name="AutoShape 10" descr="correlation examples"/>
          <p:cNvSpPr>
            <a:spLocks noChangeAspect="1" noChangeArrowheads="1"/>
          </p:cNvSpPr>
          <p:nvPr/>
        </p:nvSpPr>
        <p:spPr bwMode="auto">
          <a:xfrm>
            <a:off x="460375" y="1603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2826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>
          <a:xfrm>
            <a:off x="685800" y="1772817"/>
            <a:ext cx="7772400" cy="3816424"/>
          </a:xfrm>
        </p:spPr>
        <p:txBody>
          <a:bodyPr>
            <a:normAutofit fontScale="90000"/>
          </a:bodyPr>
          <a:lstStyle/>
          <a:p>
            <a:r>
              <a:rPr lang="es-AR" b="1" dirty="0" smtClean="0">
                <a:solidFill>
                  <a:srgbClr val="FF0000"/>
                </a:solidFill>
              </a:rPr>
              <a:t>IMPORTANTE</a:t>
            </a:r>
            <a:r>
              <a:rPr lang="es-AR" dirty="0" smtClean="0"/>
              <a:t>: </a:t>
            </a:r>
            <a:r>
              <a:rPr lang="es-AR" dirty="0">
                <a:solidFill>
                  <a:srgbClr val="FF0000"/>
                </a:solidFill>
              </a:rPr>
              <a:t>Que haya correlación no significa que una variable cause la otra</a:t>
            </a:r>
            <a:r>
              <a:rPr lang="es-AR" dirty="0" smtClean="0">
                <a:solidFill>
                  <a:srgbClr val="FF0000"/>
                </a:solidFill>
              </a:rPr>
              <a:t>.</a:t>
            </a:r>
            <a:br>
              <a:rPr lang="es-AR" dirty="0" smtClean="0">
                <a:solidFill>
                  <a:srgbClr val="FF0000"/>
                </a:solidFill>
              </a:rPr>
            </a:br>
            <a:r>
              <a:rPr lang="es-AR" dirty="0" smtClean="0">
                <a:solidFill>
                  <a:srgbClr val="FF0000"/>
                </a:solidFill>
              </a:rPr>
              <a:t/>
            </a:r>
            <a:br>
              <a:rPr lang="es-AR" dirty="0" smtClean="0">
                <a:solidFill>
                  <a:srgbClr val="FF0000"/>
                </a:solidFill>
              </a:rPr>
            </a:br>
            <a:r>
              <a:rPr lang="es-AR" sz="3600" dirty="0">
                <a:solidFill>
                  <a:schemeClr val="tx1"/>
                </a:solidFill>
              </a:rPr>
              <a:t>Si nos indica que experimentos sería interesante probar.</a:t>
            </a:r>
            <a:r>
              <a:rPr lang="es-AR" dirty="0">
                <a:solidFill>
                  <a:srgbClr val="FF0000"/>
                </a:solidFill>
              </a:rPr>
              <a:t/>
            </a:r>
            <a:br>
              <a:rPr lang="es-AR" dirty="0">
                <a:solidFill>
                  <a:srgbClr val="FF0000"/>
                </a:solidFill>
              </a:rPr>
            </a:b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7994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Ejercicio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A parte de la altura, medir también el tamaño de la mano de cada uno y calcular covarianza y correlación: con Excel y Python.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6367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smtClean="0"/>
              <a:t>Machine Learning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7749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Regresión lineal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9897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Categórico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Datos cualitativos que no tiene significado matemático inherente</a:t>
            </a:r>
          </a:p>
          <a:p>
            <a:pPr lvl="1"/>
            <a:r>
              <a:rPr lang="es-AR" dirty="0" smtClean="0"/>
              <a:t>Género, si/no, raza, categoría de producto, etc.</a:t>
            </a:r>
          </a:p>
          <a:p>
            <a:r>
              <a:rPr lang="es-AR" dirty="0" smtClean="0"/>
              <a:t>Se le pueden dar números para representarlas</a:t>
            </a:r>
            <a:endParaRPr lang="es-AR" dirty="0"/>
          </a:p>
          <a:p>
            <a:pPr marL="457200" lvl="1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7469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Pendiente de una recta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s-ES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s-ES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/>
                        </a:rPr>
                        <m:t>𝑚</m:t>
                      </m:r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AR" dirty="0" smtClean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Resultado de imagen de pendiente de una rect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35898" y="1628800"/>
            <a:ext cx="5219113" cy="363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33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Regresión Lineal</a:t>
            </a:r>
            <a:endParaRPr lang="es-AR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Crea una función lineal dado un grupo de observaciones</a:t>
            </a:r>
          </a:p>
          <a:p>
            <a:r>
              <a:rPr lang="es-AR" dirty="0" smtClean="0"/>
              <a:t>Usa esta función para predecir valores no observados</a:t>
            </a:r>
          </a:p>
          <a:p>
            <a:r>
              <a:rPr lang="es-AR" dirty="0" smtClean="0"/>
              <a:t>El tiempo no tiene relación en este tipo de modelo</a:t>
            </a:r>
          </a:p>
          <a:p>
            <a:r>
              <a:rPr lang="es-AR" dirty="0" smtClean="0"/>
              <a:t>Es un tipo de aprendizaje supervisado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8045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Regresión Lineal</a:t>
            </a:r>
            <a:endParaRPr lang="es-AR" dirty="0"/>
          </a:p>
        </p:txBody>
      </p:sp>
      <p:pic>
        <p:nvPicPr>
          <p:cNvPr id="1026" name="Picture 2" descr="Resultado de imagen de linear regression weight he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165" y="1700808"/>
            <a:ext cx="6352336" cy="382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3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Regresión Lineal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Marcador de contenido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57200" y="1484785"/>
                <a:ext cx="4040188" cy="388843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AR" b="0" dirty="0" smtClean="0"/>
                  <a:t>Ecuación de la recta: </a:t>
                </a:r>
                <a:endParaRPr lang="es-A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/>
                        </a:rPr>
                        <m:t>𝑦</m:t>
                      </m:r>
                      <m:r>
                        <a:rPr lang="es-AR" b="0" i="1" smtClean="0">
                          <a:latin typeface="Cambria Math"/>
                        </a:rPr>
                        <m:t>=</m:t>
                      </m:r>
                      <m:r>
                        <a:rPr lang="es-AR" b="0" i="1" smtClean="0">
                          <a:latin typeface="Cambria Math"/>
                        </a:rPr>
                        <m:t>𝑚𝑥</m:t>
                      </m:r>
                      <m:r>
                        <a:rPr lang="es-AR" b="0" i="1" smtClean="0">
                          <a:latin typeface="Cambria Math"/>
                        </a:rPr>
                        <m:t>+</m:t>
                      </m:r>
                      <m:r>
                        <a:rPr lang="es-AR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s-AR" b="0" dirty="0" smtClean="0"/>
              </a:p>
              <a:p>
                <a:pPr marL="0" indent="0">
                  <a:buNone/>
                </a:pPr>
                <a:r>
                  <a:rPr lang="es-AR" dirty="0" smtClean="0"/>
                  <a:t> </a:t>
                </a:r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5" name="4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57200" y="1484785"/>
                <a:ext cx="4040188" cy="3888432"/>
              </a:xfrm>
              <a:blipFill>
                <a:blip r:embed="rId2"/>
                <a:stretch>
                  <a:fillRect l="-2262" t="-12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2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2" y="1261760"/>
            <a:ext cx="3019847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1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Regresión Lineal</a:t>
            </a:r>
            <a:endParaRPr lang="es-AR" dirty="0"/>
          </a:p>
        </p:txBody>
      </p:sp>
      <p:pic>
        <p:nvPicPr>
          <p:cNvPr id="6" name="5 Imagen" descr="Recorte de pantalla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51" y="1340770"/>
            <a:ext cx="3955778" cy="2311241"/>
          </a:xfrm>
          <a:prstGeom prst="rect">
            <a:avLst/>
          </a:prstGeom>
        </p:spPr>
      </p:pic>
      <p:pic>
        <p:nvPicPr>
          <p:cNvPr id="7" name="6 Imagen" descr="Recorte de pantalla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575" y="3856696"/>
            <a:ext cx="4238330" cy="208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0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Regresión Lineal</a:t>
            </a:r>
            <a:endParaRPr lang="es-AR" dirty="0"/>
          </a:p>
        </p:txBody>
      </p:sp>
      <p:pic>
        <p:nvPicPr>
          <p:cNvPr id="5" name="Picture 2" descr="Resultado de imagen de linear regressi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6"/>
          <a:stretch/>
        </p:blipFill>
        <p:spPr bwMode="auto">
          <a:xfrm>
            <a:off x="828056" y="2150767"/>
            <a:ext cx="7704384" cy="265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75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Regresión Lineal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dirty="0" smtClean="0"/>
                  <a:t>Cálculo</a:t>
                </a:r>
                <a:r>
                  <a:rPr lang="es-AR" dirty="0" smtClean="0"/>
                  <a:t>:</a:t>
                </a:r>
              </a:p>
              <a:p>
                <a:r>
                  <a:rPr lang="es-ES" dirty="0"/>
                  <a:t>Mínimos C</a:t>
                </a:r>
                <a:r>
                  <a:rPr lang="es-ES" dirty="0" smtClean="0"/>
                  <a:t>uadrados Ordinarios o </a:t>
                </a:r>
                <a:r>
                  <a:rPr lang="es-AR" dirty="0"/>
                  <a:t>Ordinary L</a:t>
                </a:r>
                <a:r>
                  <a:rPr lang="es-AR" dirty="0" smtClean="0"/>
                  <a:t>east Squares (OLS)</a:t>
                </a:r>
                <a:endParaRPr lang="es-AR" dirty="0"/>
              </a:p>
              <a:p>
                <a:r>
                  <a:rPr lang="es-AR" dirty="0"/>
                  <a:t>Minimiza los errores (al cuadrado) entre cada punto y la </a:t>
                </a:r>
                <a:r>
                  <a:rPr lang="es-AR" dirty="0" smtClean="0"/>
                  <a:t>línea</a:t>
                </a:r>
              </a:p>
              <a:p>
                <a14:m>
                  <m:oMath xmlns:m="http://schemas.openxmlformats.org/officeDocument/2006/math">
                    <m:r>
                      <a:rPr lang="es-AR" b="0" i="1" smtClean="0">
                        <a:latin typeface="Cambria Math"/>
                      </a:rPr>
                      <m:t>𝑦</m:t>
                    </m:r>
                    <m:r>
                      <a:rPr lang="es-AR" b="0" i="1" smtClean="0">
                        <a:latin typeface="Cambria Math"/>
                      </a:rPr>
                      <m:t>=</m:t>
                    </m:r>
                    <m:r>
                      <a:rPr lang="es-AR" b="0" i="1" smtClean="0">
                        <a:latin typeface="Cambria Math"/>
                      </a:rPr>
                      <m:t>𝑚𝑥</m:t>
                    </m:r>
                    <m:r>
                      <a:rPr lang="es-AR" b="0" i="1" smtClean="0">
                        <a:latin typeface="Cambria Math"/>
                      </a:rPr>
                      <m:t>+</m:t>
                    </m:r>
                    <m:r>
                      <a:rPr lang="es-AR" b="0" i="1" smtClean="0">
                        <a:latin typeface="Cambria Math"/>
                      </a:rPr>
                      <m:t>𝑏</m:t>
                    </m:r>
                  </m:oMath>
                </a14:m>
                <a:endParaRPr lang="es-ES" dirty="0"/>
              </a:p>
              <a:p>
                <a:endParaRPr lang="es-ES" dirty="0" smtClean="0"/>
              </a:p>
            </p:txBody>
          </p:sp>
        </mc:Choice>
        <mc:Fallback xmlns="">
          <p:sp>
            <p:nvSpPr>
              <p:cNvPr id="2" name="1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852" t="-1752" r="-14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15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Regresión Lineal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4787"/>
                <a:ext cx="7787208" cy="3816423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s-ES" dirty="0" smtClean="0"/>
                  <a:t>Pendiente</a:t>
                </a:r>
                <a:r>
                  <a:rPr lang="es-ES" dirty="0"/>
                  <a:t>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/>
                      </a:rPr>
                      <m:t>𝑚</m:t>
                    </m:r>
                    <m:r>
                      <a:rPr lang="es-ES" i="1">
                        <a:latin typeface="Cambria Math"/>
                      </a:rPr>
                      <m:t>=</m:t>
                    </m:r>
                    <m:r>
                      <a:rPr lang="es-ES" i="1">
                        <a:latin typeface="Cambria Math"/>
                      </a:rPr>
                      <m:t>𝑟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s-ES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s-ES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s-E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s-AR" b="0" i="1" smtClean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s-ES" dirty="0" smtClean="0"/>
                  <a:t>: Desviación estándar en X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s-AR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s-ES" dirty="0" smtClean="0"/>
                  <a:t>: Desviación estándar en Y</a:t>
                </a:r>
              </a:p>
              <a:p>
                <a:r>
                  <a:rPr lang="es-ES" dirty="0" smtClean="0"/>
                  <a:t>r: Coeficiente de Correlación</a:t>
                </a:r>
                <a:br>
                  <a:rPr lang="es-ES" dirty="0" smtClean="0"/>
                </a:br>
                <a:r>
                  <a:rPr lang="es-ES" dirty="0" smtClean="0"/>
                  <a:t/>
                </a:r>
                <a:br>
                  <a:rPr lang="es-ES" dirty="0" smtClean="0"/>
                </a:br>
                <a14:m>
                  <m:oMath xmlns:m="http://schemas.openxmlformats.org/officeDocument/2006/math">
                    <m:r>
                      <a:rPr lang="es-AR" b="0" i="1" smtClean="0">
                        <a:latin typeface="Cambria Math"/>
                      </a:rPr>
                      <m:t>𝑟</m:t>
                    </m:r>
                    <m:r>
                      <a:rPr lang="es-A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s-AR" b="0" i="1" smtClean="0">
                            <a:latin typeface="Cambria Math"/>
                          </a:rPr>
                          <m:t>𝑁</m:t>
                        </m:r>
                        <m:r>
                          <a:rPr lang="es-AR" b="0" i="1" smtClean="0">
                            <a:latin typeface="Cambria Math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s-A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A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A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AR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AR" b="0" i="1" smtClean="0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s-A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AR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acc>
                              </m:num>
                              <m:den>
                                <m:sSub>
                                  <m:sSubPr>
                                    <m:ctrlPr>
                                      <a:rPr lang="es-A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b="0" i="1" smtClean="0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AR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s-A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A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A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s-AR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AR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AR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</m:num>
                              <m:den>
                                <m:sSub>
                                  <m:sSubPr>
                                    <m:ctrlPr>
                                      <a:rPr lang="es-A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b="0" i="1" smtClean="0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AR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s-ES" dirty="0" smtClean="0"/>
              </a:p>
              <a:p>
                <a:pPr marL="0" indent="0">
                  <a:buNone/>
                </a:pPr>
                <a:r>
                  <a:rPr lang="es-ES" dirty="0"/>
                  <a:t>Intersección: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/>
                      </a:rPr>
                      <m:t>𝑏</m:t>
                    </m:r>
                    <m:r>
                      <a:rPr lang="es-ES" i="1">
                        <a:latin typeface="Cambria Math"/>
                      </a:rPr>
                      <m:t>=</m:t>
                    </m:r>
                    <m:acc>
                      <m:accPr>
                        <m:chr m:val="̅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AR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s-ES" i="1">
                        <a:latin typeface="Cambria Math"/>
                      </a:rPr>
                      <m:t>−</m:t>
                    </m:r>
                    <m:r>
                      <a:rPr lang="es-AR" i="1">
                        <a:latin typeface="Cambria Math"/>
                      </a:rPr>
                      <m:t>𝑚</m:t>
                    </m:r>
                    <m:acc>
                      <m:accPr>
                        <m:chr m:val="̅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AR" i="1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s-AR" dirty="0"/>
                  <a:t>  </a:t>
                </a:r>
                <a:endParaRPr lang="es-ES" dirty="0" smtClean="0"/>
              </a:p>
            </p:txBody>
          </p:sp>
        </mc:Choice>
        <mc:Fallback xmlns="">
          <p:sp>
            <p:nvSpPr>
              <p:cNvPr id="2" name="1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4787"/>
                <a:ext cx="7787208" cy="3816423"/>
              </a:xfrm>
              <a:blipFill>
                <a:blip r:embed="rId3"/>
                <a:stretch>
                  <a:fillRect l="-1488" t="-111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54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Regresión Lineal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/>
                        </a:rPr>
                        <m:t>𝑚</m:t>
                      </m:r>
                      <m:r>
                        <a:rPr lang="es-AR" b="0" i="1" smtClean="0">
                          <a:latin typeface="Cambria Math"/>
                        </a:rPr>
                        <m:t>=0,867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b="0" i="1" smtClean="0">
                              <a:latin typeface="Cambria Math"/>
                            </a:rPr>
                            <m:t>1,73</m:t>
                          </m:r>
                        </m:num>
                        <m:den>
                          <m:r>
                            <a:rPr lang="es-AR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  <m:r>
                        <a:rPr lang="es-AR" b="0" i="1" smtClean="0">
                          <a:latin typeface="Cambria Math"/>
                        </a:rPr>
                        <m:t>=0.37</m:t>
                      </m:r>
                    </m:oMath>
                    <m:oMath xmlns:m="http://schemas.openxmlformats.org/officeDocument/2006/math">
                      <m:r>
                        <a:rPr lang="es-AR" b="0" i="1" smtClean="0">
                          <a:latin typeface="Cambria Math"/>
                        </a:rPr>
                        <m:t>𝑏</m:t>
                      </m:r>
                      <m:r>
                        <a:rPr lang="es-AR" b="0" i="1" smtClean="0">
                          <a:latin typeface="Cambria Math"/>
                        </a:rPr>
                        <m:t>=6−</m:t>
                      </m:r>
                      <m:d>
                        <m:d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∗0.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7</m:t>
                          </m:r>
                        </m:e>
                      </m:d>
                      <m:r>
                        <a:rPr lang="es-AR" b="0" i="1" smtClean="0">
                          <a:latin typeface="Cambria Math"/>
                        </a:rPr>
                        <m:t>=6−1.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s-AR" b="0" i="1" smtClean="0">
                          <a:latin typeface="Cambria Math"/>
                        </a:rPr>
                        <m:t>=4.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52</m:t>
                      </m:r>
                    </m:oMath>
                  </m:oMathPara>
                </a14:m>
                <a:endParaRPr lang="es-AR" b="0" dirty="0" smtClean="0"/>
              </a:p>
              <a:p>
                <a:pPr marL="0" indent="0">
                  <a:buNone/>
                </a:pPr>
                <a:endParaRPr lang="es-A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/>
                        </a:rPr>
                        <m:t>𝑦</m:t>
                      </m:r>
                      <m:r>
                        <a:rPr lang="es-AR" b="0" i="1" smtClean="0">
                          <a:latin typeface="Cambria Math"/>
                        </a:rPr>
                        <m:t>=0.37 ∗</m:t>
                      </m:r>
                      <m:r>
                        <a:rPr lang="es-AR" b="0" i="1" smtClean="0">
                          <a:latin typeface="Cambria Math"/>
                        </a:rPr>
                        <m:t>𝑥</m:t>
                      </m:r>
                      <m:r>
                        <a:rPr lang="es-AR" b="0" i="1" smtClean="0">
                          <a:latin typeface="Cambria Math"/>
                        </a:rPr>
                        <m:t>+4.52</m:t>
                      </m:r>
                    </m:oMath>
                  </m:oMathPara>
                </a14:m>
                <a:endParaRPr lang="es-AR" b="0" dirty="0" smtClean="0"/>
              </a:p>
              <a:p>
                <a:pPr marL="0" indent="0">
                  <a:buNone/>
                </a:pPr>
                <a:endParaRPr lang="es-AR" b="0" dirty="0" smtClean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6" name="5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6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451278"/>
            <a:ext cx="3672408" cy="248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0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Regresión Lineal</a:t>
            </a:r>
            <a:endParaRPr lang="es-AR" dirty="0"/>
          </a:p>
        </p:txBody>
      </p:sp>
      <p:sp>
        <p:nvSpPr>
          <p:cNvPr id="6" name="5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AR" b="0" dirty="0" smtClean="0"/>
              <a:t>Ejercicio: Al ejercicio de altura y tamaño manos calcular la regresión lineal con Excel y Python. Graficar los resultados.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6312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Ordinal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AR" dirty="0" smtClean="0"/>
              <a:t>Una combinación de los dos anteriores</a:t>
            </a:r>
          </a:p>
          <a:p>
            <a:r>
              <a:rPr lang="es-AR" dirty="0" smtClean="0"/>
              <a:t>Tiene significado matemático</a:t>
            </a:r>
          </a:p>
          <a:p>
            <a:r>
              <a:rPr lang="es-AR" dirty="0" smtClean="0"/>
              <a:t>Por ejemplo clasificaciones de productos:</a:t>
            </a:r>
          </a:p>
          <a:p>
            <a:pPr lvl="1"/>
            <a:endParaRPr lang="es-AR" dirty="0"/>
          </a:p>
        </p:txBody>
      </p:sp>
      <p:sp>
        <p:nvSpPr>
          <p:cNvPr id="4" name="AutoShape 2" descr="Resultado de imagen de rating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  <p:sp>
        <p:nvSpPr>
          <p:cNvPr id="5" name="AutoShape 4" descr="Resultado de imagen de ratings"/>
          <p:cNvSpPr>
            <a:spLocks noChangeAspect="1" noChangeArrowheads="1"/>
          </p:cNvSpPr>
          <p:nvPr/>
        </p:nvSpPr>
        <p:spPr bwMode="auto">
          <a:xfrm>
            <a:off x="307975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  <p:pic>
        <p:nvPicPr>
          <p:cNvPr id="2054" name="Picture 6" descr="Resultado de imagen de rating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8" y="1837629"/>
            <a:ext cx="2750307" cy="295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02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 cuadrado</a:t>
            </a:r>
            <a:endParaRPr lang="es-AR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Sirve para testear mi modelo</a:t>
            </a:r>
          </a:p>
          <a:p>
            <a:r>
              <a:rPr lang="es-AR" dirty="0" smtClean="0"/>
              <a:t>R al cuadrado mide:</a:t>
            </a:r>
            <a:endParaRPr lang="es-AR" dirty="0"/>
          </a:p>
          <a:p>
            <a:endParaRPr lang="es-AR" dirty="0" smtClean="0"/>
          </a:p>
          <a:p>
            <a:pPr marL="0" indent="0" algn="ctr">
              <a:buNone/>
            </a:pPr>
            <a:r>
              <a:rPr lang="es-AR" dirty="0" smtClean="0"/>
              <a:t>La fracción de la variación total en Y</a:t>
            </a:r>
            <a:br>
              <a:rPr lang="es-AR" dirty="0" smtClean="0"/>
            </a:br>
            <a:r>
              <a:rPr lang="es-AR" dirty="0" smtClean="0"/>
              <a:t>capturada por el modelo (coeficiente de determinación)</a:t>
            </a:r>
          </a:p>
        </p:txBody>
      </p:sp>
    </p:spTree>
    <p:extLst>
      <p:ext uri="{BB962C8B-B14F-4D97-AF65-F5344CB8AC3E}">
        <p14:creationId xmlns:p14="http://schemas.microsoft.com/office/powerpoint/2010/main" val="315130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 cuadrado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AR" dirty="0" smtClean="0"/>
                  <a:t>Interpretación:</a:t>
                </a:r>
              </a:p>
              <a:p>
                <a:pPr lvl="1"/>
                <a:r>
                  <a:rPr lang="es-AR" dirty="0" smtClean="0"/>
                  <a:t>Se mide en un rango de 0 a 1</a:t>
                </a:r>
              </a:p>
              <a:p>
                <a:pPr lvl="1"/>
                <a:r>
                  <a:rPr lang="es-AR" dirty="0" smtClean="0"/>
                  <a:t>0 es peor (nada de la varianza es capturada por el modelo), 1 es mejor (toda la varianza es capturada)</a:t>
                </a:r>
                <a:endParaRPr lang="es-AR" i="1" dirty="0" smtClean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s-A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s-A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b="0" i="1" smtClean="0">
                              <a:latin typeface="Cambria Math"/>
                            </a:rPr>
                            <m:t>𝑅𝑆𝑆</m:t>
                          </m:r>
                        </m:num>
                        <m:den>
                          <m:r>
                            <a:rPr lang="es-AR" b="0" i="1" smtClean="0">
                              <a:latin typeface="Cambria Math"/>
                            </a:rPr>
                            <m:t>𝑆𝑆𝑇𝑂</m:t>
                          </m:r>
                        </m:den>
                      </m:f>
                      <m:r>
                        <a:rPr lang="es-A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A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s-AR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s-A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s-AR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  <m:r>
                                        <a:rPr lang="es-AR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s-A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s-AR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s-AR" dirty="0" smtClean="0"/>
              </a:p>
            </p:txBody>
          </p:sp>
        </mc:Choice>
        <mc:Fallback xmlns="">
          <p:sp>
            <p:nvSpPr>
              <p:cNvPr id="2" name="1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752" r="-37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75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 cuadrado</a:t>
            </a:r>
            <a:endParaRPr lang="es-AR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RSS: </a:t>
            </a:r>
            <a:r>
              <a:rPr lang="en-US" dirty="0"/>
              <a:t> </a:t>
            </a:r>
            <a:r>
              <a:rPr lang="en-US" dirty="0" smtClean="0"/>
              <a:t>“Regression Sum </a:t>
            </a:r>
            <a:r>
              <a:rPr lang="en-US" dirty="0"/>
              <a:t>of </a:t>
            </a:r>
            <a:r>
              <a:rPr lang="en-US" dirty="0" smtClean="0"/>
              <a:t>Squares" </a:t>
            </a:r>
            <a:r>
              <a:rPr lang="es-ES" dirty="0"/>
              <a:t>es la "suma de </a:t>
            </a:r>
            <a:r>
              <a:rPr lang="es-ES" dirty="0" smtClean="0"/>
              <a:t>los cuadrados </a:t>
            </a:r>
            <a:r>
              <a:rPr lang="es-ES" dirty="0"/>
              <a:t>de </a:t>
            </a:r>
            <a:r>
              <a:rPr lang="es-ES" dirty="0" smtClean="0"/>
              <a:t>la regresión</a:t>
            </a:r>
            <a:r>
              <a:rPr lang="es-ES" dirty="0"/>
              <a:t>" y cuantifica </a:t>
            </a:r>
            <a:r>
              <a:rPr lang="es-ES" dirty="0" smtClean="0"/>
              <a:t>la distancia entre la </a:t>
            </a:r>
            <a:r>
              <a:rPr lang="es-ES" dirty="0"/>
              <a:t>línea de regresión </a:t>
            </a:r>
            <a:r>
              <a:rPr lang="es-ES" dirty="0" smtClean="0"/>
              <a:t>y la media en y.</a:t>
            </a:r>
          </a:p>
          <a:p>
            <a:r>
              <a:rPr lang="es-ES" dirty="0" smtClean="0"/>
              <a:t>SSTO: “</a:t>
            </a:r>
            <a:r>
              <a:rPr lang="en-US" dirty="0"/>
              <a:t>T</a:t>
            </a:r>
            <a:r>
              <a:rPr lang="en-US" dirty="0" smtClean="0"/>
              <a:t>otal </a:t>
            </a:r>
            <a:r>
              <a:rPr lang="en-US" dirty="0"/>
              <a:t>S</a:t>
            </a:r>
            <a:r>
              <a:rPr lang="en-US" dirty="0" smtClean="0"/>
              <a:t>um </a:t>
            </a:r>
            <a:r>
              <a:rPr lang="en-US" dirty="0"/>
              <a:t>of </a:t>
            </a:r>
            <a:r>
              <a:rPr lang="en-US" dirty="0" smtClean="0"/>
              <a:t>Squares“ </a:t>
            </a:r>
            <a:r>
              <a:rPr lang="es-ES" dirty="0" smtClean="0"/>
              <a:t>es la “suma total de los cuadrados” y cuantifica la distancia entre los valores reales y la media en y.</a:t>
            </a:r>
          </a:p>
        </p:txBody>
      </p:sp>
    </p:spTree>
    <p:extLst>
      <p:ext uri="{BB962C8B-B14F-4D97-AF65-F5344CB8AC3E}">
        <p14:creationId xmlns:p14="http://schemas.microsoft.com/office/powerpoint/2010/main" val="271551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 cuadrado</a:t>
            </a:r>
            <a:endParaRPr lang="es-AR" dirty="0"/>
          </a:p>
        </p:txBody>
      </p:sp>
      <p:pic>
        <p:nvPicPr>
          <p:cNvPr id="4" name="3 Imagen" descr="Recorte de pantalla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00810"/>
            <a:ext cx="7920880" cy="346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5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 cuadrado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Abrir: </a:t>
            </a:r>
            <a:r>
              <a:rPr lang="es-AR" dirty="0" smtClean="0"/>
              <a:t>regresión-lineal.ipynb</a:t>
            </a:r>
          </a:p>
          <a:p>
            <a:r>
              <a:rPr lang="es-AR" dirty="0" smtClean="0"/>
              <a:t>Ejercicio: Calcular R cuadrado para el ejercicio anterior con Excel y Python.</a:t>
            </a:r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570821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Regresión multivariable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9274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Regresión </a:t>
            </a:r>
            <a:r>
              <a:rPr lang="es-ES" dirty="0" smtClean="0"/>
              <a:t>multivariable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Más de una variable influye en la que estoy interesado</a:t>
            </a:r>
          </a:p>
          <a:p>
            <a:r>
              <a:rPr lang="es-ES" dirty="0" smtClean="0"/>
              <a:t>Por ejemplo: predecir el precio de un coche basado en sus atributos (marca, modelo, cantidad de puertas, etc.)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9115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Regresión </a:t>
            </a:r>
            <a:r>
              <a:rPr lang="es-ES" dirty="0" smtClean="0"/>
              <a:t>multivariable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/>
                        </a:rPr>
                        <m:t>𝑝𝑟𝑒𝑐𝑖𝑜</m:t>
                      </m:r>
                      <m:r>
                        <a:rPr lang="es-ES" b="0" i="1" smtClean="0">
                          <a:latin typeface="Cambria Math"/>
                        </a:rPr>
                        <m:t>= ∝ +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  <a:ea typeface="Cambria Math"/>
                        </a:rPr>
                        <m:t>𝑘𝑚</m:t>
                      </m:r>
                      <m:r>
                        <a:rPr lang="es-ES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  <a:ea typeface="Cambria Math"/>
                        </a:rPr>
                        <m:t>𝑒𝑑𝑎𝑑</m:t>
                      </m:r>
                      <m:r>
                        <a:rPr lang="es-ES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s-ES" b="0" i="1" smtClean="0">
                          <a:latin typeface="Cambria Math"/>
                          <a:ea typeface="Cambria Math"/>
                        </a:rPr>
                        <m:t>𝑝𝑢𝑒𝑟𝑡𝑎𝑠</m:t>
                      </m:r>
                    </m:oMath>
                  </m:oMathPara>
                </a14:m>
                <a:endParaRPr lang="es-AR" dirty="0" smtClean="0"/>
              </a:p>
              <a:p>
                <a:r>
                  <a:rPr lang="es-ES" dirty="0" smtClean="0"/>
                  <a:t>Los coeficientes indican cuán importante es cada factor (si todos los datos están normalizados)</a:t>
                </a:r>
              </a:p>
              <a:p>
                <a:r>
                  <a:rPr lang="es-ES" dirty="0" smtClean="0"/>
                  <a:t>Se pueden quitar los que no importan</a:t>
                </a:r>
              </a:p>
              <a:p>
                <a:r>
                  <a:rPr lang="es-ES" dirty="0" smtClean="0"/>
                  <a:t>Se puede usar también r cuadrado</a:t>
                </a:r>
              </a:p>
              <a:p>
                <a:r>
                  <a:rPr lang="es-ES" dirty="0" smtClean="0"/>
                  <a:t>Los factores se tratan de manera independiente cada uno. Si son dependientes entre ellos, esto no se refleja en el modelo (kilometraje/edad).</a:t>
                </a:r>
                <a:endParaRPr lang="es-ES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r="-59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76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Regresión </a:t>
            </a:r>
            <a:r>
              <a:rPr lang="es-ES" dirty="0" smtClean="0"/>
              <a:t>multivariable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OLS: Ordinary Least Squares</a:t>
            </a:r>
          </a:p>
          <a:p>
            <a:r>
              <a:rPr lang="es-ES" dirty="0"/>
              <a:t>Abrir: </a:t>
            </a:r>
            <a:r>
              <a:rPr lang="es-ES" dirty="0" smtClean="0"/>
              <a:t>regresión-multivariable.ipynb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411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Regresión </a:t>
            </a:r>
            <a:r>
              <a:rPr lang="es-ES" dirty="0"/>
              <a:t>multivariable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 smtClean="0"/>
              <a:t>Ejercicio: dados unos datos </a:t>
            </a:r>
            <a:r>
              <a:rPr lang="es-ES" dirty="0"/>
              <a:t>(</a:t>
            </a:r>
            <a:r>
              <a:rPr lang="es-ES" dirty="0" smtClean="0"/>
              <a:t>advertising.csv) sobre inversión en publicidad (TV, radio y diario) y las ventas correspondientes buscar:</a:t>
            </a:r>
          </a:p>
          <a:p>
            <a:pPr lvl="1"/>
            <a:r>
              <a:rPr lang="es-ES" dirty="0" smtClean="0"/>
              <a:t>Dividir los datos en 80%/20%, train/test</a:t>
            </a:r>
          </a:p>
          <a:p>
            <a:pPr lvl="1"/>
            <a:r>
              <a:rPr lang="es-ES" dirty="0" smtClean="0"/>
              <a:t>La regresión lineal para publicidad en TV y ventas</a:t>
            </a:r>
          </a:p>
          <a:p>
            <a:pPr lvl="1"/>
            <a:r>
              <a:rPr lang="es-ES" dirty="0" smtClean="0"/>
              <a:t>Graficar los resultados</a:t>
            </a:r>
          </a:p>
          <a:p>
            <a:pPr lvl="1"/>
            <a:r>
              <a:rPr lang="es-ES" dirty="0" smtClean="0"/>
              <a:t>Calcular R cuadrado</a:t>
            </a:r>
          </a:p>
          <a:p>
            <a:pPr lvl="1"/>
            <a:r>
              <a:rPr lang="es-ES" dirty="0" smtClean="0"/>
              <a:t>Añadir el resto de las variables</a:t>
            </a:r>
          </a:p>
          <a:p>
            <a:pPr lvl="1"/>
            <a:r>
              <a:rPr lang="es-ES" dirty="0" smtClean="0"/>
              <a:t>Calcular R cuadrado y cuál de las variables es la menos importante.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8830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Preguntas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 smtClean="0"/>
              <a:t>Decir a que categoría pertenecen:</a:t>
            </a:r>
          </a:p>
          <a:p>
            <a:r>
              <a:rPr lang="es-AR" dirty="0" smtClean="0"/>
              <a:t>Litros de agua </a:t>
            </a:r>
          </a:p>
          <a:p>
            <a:r>
              <a:rPr lang="es-AR" dirty="0" smtClean="0"/>
              <a:t>Cuestionario de satisfacción</a:t>
            </a:r>
          </a:p>
          <a:p>
            <a:r>
              <a:rPr lang="es-AR" dirty="0" smtClean="0"/>
              <a:t>Edades de tus compañeros</a:t>
            </a:r>
          </a:p>
          <a:p>
            <a:r>
              <a:rPr lang="es-AR" dirty="0" smtClean="0"/>
              <a:t>Dinero gastado durante un año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7000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probabilidad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3591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Probabilidad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probabilidad es una medida de la </a:t>
            </a:r>
            <a:r>
              <a:rPr lang="es-ES" b="1" dirty="0"/>
              <a:t>certidumbre</a:t>
            </a:r>
            <a:r>
              <a:rPr lang="es-ES" dirty="0"/>
              <a:t> asociada a un suceso o evento futuro y suele expresarse como un número entre 0 y 1 (o entre 0 % y 100 </a:t>
            </a:r>
            <a:r>
              <a:rPr lang="es-ES" dirty="0" smtClean="0"/>
              <a:t>%).</a:t>
            </a:r>
          </a:p>
          <a:p>
            <a:r>
              <a:rPr lang="es-ES" dirty="0"/>
              <a:t>Un suceso puede ser </a:t>
            </a:r>
            <a:r>
              <a:rPr lang="es-ES" b="1" dirty="0"/>
              <a:t>improbable</a:t>
            </a:r>
            <a:r>
              <a:rPr lang="es-ES" dirty="0"/>
              <a:t> (con probabilidad cercana a cero), </a:t>
            </a:r>
            <a:r>
              <a:rPr lang="es-ES" b="1" dirty="0"/>
              <a:t>probable</a:t>
            </a:r>
            <a:r>
              <a:rPr lang="es-ES" dirty="0"/>
              <a:t> (probabilidad intermedia) o </a:t>
            </a:r>
            <a:r>
              <a:rPr lang="es-ES" b="1" dirty="0"/>
              <a:t>seguro</a:t>
            </a:r>
            <a:r>
              <a:rPr lang="es-ES" dirty="0"/>
              <a:t> (con probabilidad uno).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3350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Ejemplos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AR" dirty="0" smtClean="0"/>
                  <a:t>Lanzamiento de una moneda.</a:t>
                </a:r>
              </a:p>
              <a:p>
                <a:r>
                  <a:rPr lang="es-AR" dirty="0" smtClean="0"/>
                  <a:t>¿Cuál es la probabilidad de que salga cara?</a:t>
                </a:r>
              </a:p>
              <a:p>
                <a14:m>
                  <m:oMath xmlns:m="http://schemas.openxmlformats.org/officeDocument/2006/math">
                    <m:r>
                      <a:rPr lang="es-AR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s-AR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b="0" i="1" smtClean="0">
                            <a:latin typeface="Cambria Math"/>
                          </a:rPr>
                          <m:t>𝑁</m:t>
                        </m:r>
                        <m:r>
                          <a:rPr lang="es-AR" b="0" i="1" smtClean="0">
                            <a:latin typeface="Cambria Math"/>
                          </a:rPr>
                          <m:t>ú</m:t>
                        </m:r>
                        <m:r>
                          <a:rPr lang="es-AR" b="0" i="1" smtClean="0">
                            <a:latin typeface="Cambria Math"/>
                          </a:rPr>
                          <m:t>𝑚𝑒𝑟𝑜</m:t>
                        </m:r>
                        <m:r>
                          <a:rPr lang="es-AR" b="0" i="1" smtClean="0">
                            <a:latin typeface="Cambria Math"/>
                          </a:rPr>
                          <m:t> </m:t>
                        </m:r>
                        <m:r>
                          <a:rPr lang="es-AR" b="0" i="1" smtClean="0">
                            <a:latin typeface="Cambria Math"/>
                          </a:rPr>
                          <m:t>𝑑𝑒</m:t>
                        </m:r>
                        <m:r>
                          <a:rPr lang="es-AR" b="0" i="1" smtClean="0">
                            <a:latin typeface="Cambria Math"/>
                          </a:rPr>
                          <m:t> </m:t>
                        </m:r>
                        <m:r>
                          <a:rPr lang="es-AR" b="0" i="1" smtClean="0">
                            <a:latin typeface="Cambria Math"/>
                          </a:rPr>
                          <m:t>𝑐𝑎𝑠𝑜𝑠</m:t>
                        </m:r>
                        <m:r>
                          <a:rPr lang="es-AR" b="0" i="1" smtClean="0">
                            <a:latin typeface="Cambria Math"/>
                          </a:rPr>
                          <m:t> </m:t>
                        </m:r>
                        <m:r>
                          <a:rPr lang="es-AR" b="0" i="1" smtClean="0">
                            <a:latin typeface="Cambria Math"/>
                          </a:rPr>
                          <m:t>𝑓𝑎𝑣𝑜𝑟𝑎𝑏𝑙𝑒𝑠</m:t>
                        </m:r>
                      </m:num>
                      <m:den>
                        <m:r>
                          <a:rPr lang="es-AR" b="0" i="1" smtClean="0">
                            <a:latin typeface="Cambria Math"/>
                          </a:rPr>
                          <m:t>𝑁</m:t>
                        </m:r>
                        <m:r>
                          <a:rPr lang="es-AR" b="0" i="1" smtClean="0">
                            <a:latin typeface="Cambria Math"/>
                          </a:rPr>
                          <m:t>ú</m:t>
                        </m:r>
                        <m:r>
                          <a:rPr lang="es-AR" b="0" i="1" smtClean="0">
                            <a:latin typeface="Cambria Math"/>
                          </a:rPr>
                          <m:t>𝑚𝑒𝑟𝑜</m:t>
                        </m:r>
                        <m:r>
                          <a:rPr lang="es-AR" b="0" i="1" smtClean="0">
                            <a:latin typeface="Cambria Math"/>
                          </a:rPr>
                          <m:t> </m:t>
                        </m:r>
                        <m:r>
                          <a:rPr lang="es-AR" b="0" i="1" smtClean="0">
                            <a:latin typeface="Cambria Math"/>
                          </a:rPr>
                          <m:t>𝑑𝑒</m:t>
                        </m:r>
                        <m:r>
                          <a:rPr lang="es-AR" b="0" i="1" smtClean="0">
                            <a:latin typeface="Cambria Math"/>
                          </a:rPr>
                          <m:t> </m:t>
                        </m:r>
                        <m:r>
                          <a:rPr lang="es-AR" b="0" i="1" smtClean="0">
                            <a:latin typeface="Cambria Math"/>
                          </a:rPr>
                          <m:t>𝑐𝑎𝑠𝑜𝑠</m:t>
                        </m:r>
                        <m:r>
                          <a:rPr lang="es-AR" b="0" i="1" smtClean="0">
                            <a:latin typeface="Cambria Math"/>
                          </a:rPr>
                          <m:t> </m:t>
                        </m:r>
                        <m:r>
                          <a:rPr lang="es-AR" b="0" i="1" smtClean="0">
                            <a:latin typeface="Cambria Math"/>
                          </a:rPr>
                          <m:t>𝑝𝑜𝑠𝑖𝑏𝑙𝑒𝑠</m:t>
                        </m:r>
                      </m:den>
                    </m:f>
                  </m:oMath>
                </a14:m>
                <a:endParaRPr lang="es-AR" dirty="0" smtClean="0"/>
              </a:p>
              <a:p>
                <a:r>
                  <a:rPr lang="es-AR" dirty="0" smtClean="0"/>
                  <a:t>P(“salga cara”)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A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s-AR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s-AR" dirty="0" smtClean="0"/>
                  <a:t> = 0,5 = 50%</a:t>
                </a:r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091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Ejemplos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AR" dirty="0" smtClean="0"/>
                  <a:t>Lanzamiento de un dado.</a:t>
                </a:r>
              </a:p>
              <a:p>
                <a:r>
                  <a:rPr lang="es-AR" dirty="0" smtClean="0"/>
                  <a:t>¿Cuál es la probabilidad de que salga cinco?</a:t>
                </a:r>
              </a:p>
              <a:p>
                <a:r>
                  <a:rPr lang="es-AR" dirty="0" smtClean="0"/>
                  <a:t>P(“salga cinco”)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A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s-AR" b="0" i="1" smtClean="0">
                            <a:latin typeface="Cambria Math"/>
                          </a:rPr>
                          <m:t>6</m:t>
                        </m:r>
                      </m:den>
                    </m:f>
                  </m:oMath>
                </a14:m>
                <a:r>
                  <a:rPr lang="es-AR" dirty="0" smtClean="0"/>
                  <a:t> = 0.16 = 16.66%</a:t>
                </a:r>
              </a:p>
              <a:p>
                <a:r>
                  <a:rPr lang="es-ES" dirty="0" smtClean="0"/>
                  <a:t>¿Cuál es la probabilidad de que salga par?</a:t>
                </a:r>
                <a:endParaRPr lang="es-AR" dirty="0" smtClean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75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Ejemplos</a:t>
            </a:r>
            <a:endParaRPr lang="es-AR" dirty="0"/>
          </a:p>
        </p:txBody>
      </p:sp>
      <p:pic>
        <p:nvPicPr>
          <p:cNvPr id="1026" name="Picture 2" descr="Resultado de imagen de dice probability char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1556794"/>
            <a:ext cx="7056784" cy="36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2375756" y="5186793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Distribución de probabilidad para un dado</a:t>
            </a:r>
          </a:p>
        </p:txBody>
      </p:sp>
    </p:spTree>
    <p:extLst>
      <p:ext uri="{BB962C8B-B14F-4D97-AF65-F5344CB8AC3E}">
        <p14:creationId xmlns:p14="http://schemas.microsoft.com/office/powerpoint/2010/main" val="12356500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Funciones de probabilidad</a:t>
            </a:r>
          </a:p>
        </p:txBody>
      </p:sp>
    </p:spTree>
    <p:extLst>
      <p:ext uri="{BB962C8B-B14F-4D97-AF65-F5344CB8AC3E}">
        <p14:creationId xmlns:p14="http://schemas.microsoft.com/office/powerpoint/2010/main" val="30641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Distribución normal</a:t>
            </a:r>
            <a:endParaRPr lang="es-AR" dirty="0"/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4525963"/>
          </a:xfrm>
        </p:spPr>
        <p:txBody>
          <a:bodyPr/>
          <a:lstStyle/>
          <a:p>
            <a:r>
              <a:rPr lang="es-AR" dirty="0" smtClean="0"/>
              <a:t>Ejemplo: histograma de alturas</a:t>
            </a:r>
          </a:p>
          <a:p>
            <a:r>
              <a:rPr lang="es-AR" dirty="0" smtClean="0"/>
              <a:t>Para </a:t>
            </a:r>
            <a:r>
              <a:rPr lang="es-AR" dirty="0"/>
              <a:t>datos </a:t>
            </a:r>
            <a:r>
              <a:rPr lang="es-AR" dirty="0" smtClean="0"/>
              <a:t>continuos</a:t>
            </a:r>
          </a:p>
          <a:p>
            <a:r>
              <a:rPr lang="es-AR" dirty="0" smtClean="0"/>
              <a:t>Da la probabilidad para un dato de caer dentro del rango de un valor de probabilidad dado</a:t>
            </a:r>
          </a:p>
        </p:txBody>
      </p:sp>
    </p:spTree>
    <p:extLst>
      <p:ext uri="{BB962C8B-B14F-4D97-AF65-F5344CB8AC3E}">
        <p14:creationId xmlns:p14="http://schemas.microsoft.com/office/powerpoint/2010/main" val="206598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Distribución normal</a:t>
            </a:r>
            <a:endParaRPr lang="es-AR" dirty="0"/>
          </a:p>
        </p:txBody>
      </p:sp>
      <p:pic>
        <p:nvPicPr>
          <p:cNvPr id="3" name="2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016" y="1700808"/>
            <a:ext cx="6613858" cy="36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Distribución normal</a:t>
            </a:r>
            <a:endParaRPr lang="es-AR" dirty="0"/>
          </a:p>
        </p:txBody>
      </p:sp>
      <p:pic>
        <p:nvPicPr>
          <p:cNvPr id="4" name="3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53796"/>
            <a:ext cx="6336706" cy="379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5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Distribución normal</a:t>
            </a:r>
            <a:endParaRPr lang="es-AR" dirty="0"/>
          </a:p>
        </p:txBody>
      </p:sp>
      <p:pic>
        <p:nvPicPr>
          <p:cNvPr id="5" name="4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99343"/>
            <a:ext cx="6192688" cy="365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5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Canopy Entought</a:t>
            </a:r>
            <a:endParaRPr lang="es-AR" dirty="0"/>
          </a:p>
        </p:txBody>
      </p:sp>
      <p:pic>
        <p:nvPicPr>
          <p:cNvPr id="5" name="4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229"/>
            <a:ext cx="9144000" cy="475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Distribución normal</a:t>
            </a:r>
            <a:endParaRPr lang="es-AR" dirty="0"/>
          </a:p>
        </p:txBody>
      </p:sp>
      <p:sp>
        <p:nvSpPr>
          <p:cNvPr id="3" name="2 CuadroTexto"/>
          <p:cNvSpPr txBox="1"/>
          <p:nvPr/>
        </p:nvSpPr>
        <p:spPr>
          <a:xfrm>
            <a:off x="1115616" y="5230943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Por ejemplo: existe un 34,1% de probabilidad de que un valor caiga dentro del rango de la media y la media + una desviación estándar.</a:t>
            </a:r>
          </a:p>
        </p:txBody>
      </p:sp>
      <p:pic>
        <p:nvPicPr>
          <p:cNvPr id="6" name="5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00" y="2179655"/>
            <a:ext cx="6230220" cy="2905531"/>
          </a:xfrm>
          <a:prstGeom prst="rect">
            <a:avLst/>
          </a:prstGeom>
        </p:spPr>
      </p:pic>
      <p:pic>
        <p:nvPicPr>
          <p:cNvPr id="9" name="8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626558"/>
            <a:ext cx="2839222" cy="110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9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Distribución normal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2051720" y="2348880"/>
                <a:ext cx="5040560" cy="12716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ES" sz="4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E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𝜋𝜎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s-E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ES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s-E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4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s-ES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4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ES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es-E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  <m:r>
                                <a:rPr lang="es-ES" sz="4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ES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2348880"/>
                <a:ext cx="5040560" cy="12716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/>
          <p:cNvSpPr txBox="1"/>
          <p:nvPr/>
        </p:nvSpPr>
        <p:spPr>
          <a:xfrm>
            <a:off x="3527884" y="393305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smtClean="0"/>
              <a:t>Fórmula completa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135402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Distribución normal</a:t>
            </a:r>
            <a:endParaRPr lang="es-AR" dirty="0"/>
          </a:p>
        </p:txBody>
      </p:sp>
      <p:pic>
        <p:nvPicPr>
          <p:cNvPr id="4" name="3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338722"/>
            <a:ext cx="5616624" cy="418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9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Otras distribuciones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/>
              <a:t>Abrir: distribuciones.ipynb</a:t>
            </a:r>
          </a:p>
          <a:p>
            <a:r>
              <a:rPr lang="es-AR" dirty="0" smtClean="0"/>
              <a:t>Uniforme: lanzamiento de un dado</a:t>
            </a:r>
          </a:p>
          <a:p>
            <a:r>
              <a:rPr lang="es-AR" dirty="0" smtClean="0"/>
              <a:t>Exponencial: probabilidad de correcto funcionamiento en dispositivos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 smtClean="0"/>
              <a:t>Ejercicio: dar al menos un ejemplo real para cada distribución.</a:t>
            </a:r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283685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Percentiles </a:t>
            </a:r>
            <a:r>
              <a:rPr lang="es-AR" dirty="0"/>
              <a:t>y </a:t>
            </a:r>
            <a:r>
              <a:rPr lang="es-AR" dirty="0" smtClean="0"/>
              <a:t>momentos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1374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Percentil</a:t>
            </a:r>
            <a:endParaRPr lang="es-AR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Valor </a:t>
            </a:r>
            <a:r>
              <a:rPr lang="es-ES" dirty="0"/>
              <a:t>que divide un conjunto ordenado de datos estadísticos de forma que un porcentaje de tales datos sea inferior a dicho </a:t>
            </a:r>
            <a:r>
              <a:rPr lang="es-ES" dirty="0" smtClean="0"/>
              <a:t>valor.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2597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Percentil</a:t>
            </a:r>
            <a:endParaRPr lang="es-AR" dirty="0"/>
          </a:p>
        </p:txBody>
      </p:sp>
      <p:pic>
        <p:nvPicPr>
          <p:cNvPr id="2050" name="Picture 2" descr="Resultado de imagen de percenti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188" y="1340768"/>
            <a:ext cx="4740230" cy="438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10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Percentil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Abrir: </a:t>
            </a:r>
            <a:r>
              <a:rPr lang="es-AR" dirty="0" smtClean="0"/>
              <a:t>percentiles.ipynb</a:t>
            </a:r>
          </a:p>
          <a:p>
            <a:r>
              <a:rPr lang="es-ES" dirty="0" smtClean="0"/>
              <a:t>Ejercicio: dado el valor determinado, obtener su percentil.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7696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Momentos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Medidas cuantitativas de la forma de una función de probabilidad</a:t>
            </a:r>
          </a:p>
          <a:p>
            <a:pPr lvl="1"/>
            <a:r>
              <a:rPr lang="es-AR" dirty="0" smtClean="0"/>
              <a:t>El 1er momento es la media</a:t>
            </a:r>
          </a:p>
          <a:p>
            <a:pPr lvl="1"/>
            <a:r>
              <a:rPr lang="es-AR" dirty="0" smtClean="0"/>
              <a:t>El 2do momento es la varianza</a:t>
            </a:r>
          </a:p>
          <a:p>
            <a:pPr marL="457200" lvl="1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6720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Momentos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AR" dirty="0" smtClean="0"/>
              <a:t>El 3er momento denota la asimetría y es llamado “sesgo"</a:t>
            </a:r>
            <a:endParaRPr lang="es-A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919" y="2837284"/>
            <a:ext cx="68484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555776" y="5103755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Negativo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5580112" y="5103755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Positivo</a:t>
            </a:r>
          </a:p>
        </p:txBody>
      </p:sp>
    </p:spTree>
    <p:extLst>
      <p:ext uri="{BB962C8B-B14F-4D97-AF65-F5344CB8AC3E}">
        <p14:creationId xmlns:p14="http://schemas.microsoft.com/office/powerpoint/2010/main" val="212536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Matplotlib</a:t>
            </a:r>
            <a:endParaRPr lang="es-AR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AR" dirty="0" smtClean="0"/>
              <a:t>Librería de gráficos para Python</a:t>
            </a:r>
            <a:endParaRPr lang="es-AR" dirty="0"/>
          </a:p>
        </p:txBody>
      </p:sp>
      <p:pic>
        <p:nvPicPr>
          <p:cNvPr id="6" name="5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838" y="764704"/>
            <a:ext cx="5182324" cy="1209844"/>
          </a:xfrm>
          <a:prstGeom prst="rect">
            <a:avLst/>
          </a:prstGeom>
        </p:spPr>
      </p:pic>
      <p:pic>
        <p:nvPicPr>
          <p:cNvPr id="7" name="6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18" y="2060848"/>
            <a:ext cx="6030167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1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Momentos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Puede ser positivo o negativo</a:t>
            </a:r>
          </a:p>
          <a:p>
            <a:r>
              <a:rPr lang="es-AR" dirty="0" smtClean="0"/>
              <a:t>Si es 0 los datos son perfectamente simétricos</a:t>
            </a:r>
          </a:p>
          <a:p>
            <a:pPr lvl="1"/>
            <a:r>
              <a:rPr lang="es-AR" dirty="0" smtClean="0"/>
              <a:t>Si es menos a -1 o mayor a 1: altamente sesgado</a:t>
            </a:r>
          </a:p>
          <a:p>
            <a:pPr lvl="1"/>
            <a:r>
              <a:rPr lang="es-AR" dirty="0" smtClean="0"/>
              <a:t>Si está entre -1 y -0,5 o entre 0.5 y 1: moderadamente sesgado</a:t>
            </a:r>
          </a:p>
          <a:p>
            <a:pPr lvl="1"/>
            <a:r>
              <a:rPr lang="es-AR" dirty="0" smtClean="0"/>
              <a:t>Si está entre -0.5 y 0.5: aproximadamente simétrica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0829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Momentos</a:t>
            </a:r>
            <a:endParaRPr lang="es-A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527" y="1417639"/>
            <a:ext cx="3444946" cy="20081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527" y="3599199"/>
            <a:ext cx="3444946" cy="19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4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Momentos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AR" dirty="0" smtClean="0"/>
              <a:t>El 4to momento se llama “curtosis”</a:t>
            </a:r>
          </a:p>
          <a:p>
            <a:pPr lvl="2"/>
            <a:r>
              <a:rPr lang="es-AR" dirty="0" smtClean="0"/>
              <a:t>Cuan puntiaguda es la forma, comparada con una distribución normal</a:t>
            </a:r>
          </a:p>
          <a:p>
            <a:pPr lvl="2"/>
            <a:r>
              <a:rPr lang="es-AR" dirty="0" smtClean="0"/>
              <a:t>Picos más altos tienen mayor curtosis</a:t>
            </a:r>
            <a:endParaRPr lang="es-A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9" y="3411791"/>
            <a:ext cx="3456384" cy="2447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682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Momentos</a:t>
            </a:r>
            <a:endParaRPr lang="es-A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22" y="1417639"/>
            <a:ext cx="3620756" cy="20402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450" y="3908929"/>
            <a:ext cx="3442928" cy="198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4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Momentos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Abrir: momentos.ipynb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8105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Probabilidad condicional</a:t>
            </a:r>
          </a:p>
        </p:txBody>
      </p:sp>
    </p:spTree>
    <p:extLst>
      <p:ext uri="{BB962C8B-B14F-4D97-AF65-F5344CB8AC3E}">
        <p14:creationId xmlns:p14="http://schemas.microsoft.com/office/powerpoint/2010/main" val="131576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Probabilidad condicional</a:t>
            </a:r>
            <a:endParaRPr lang="es-AR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probabilidad </a:t>
            </a:r>
            <a:r>
              <a:rPr lang="es-ES" dirty="0" smtClean="0"/>
              <a:t>condicional </a:t>
            </a:r>
            <a:r>
              <a:rPr lang="es-ES" dirty="0"/>
              <a:t>mide la probabilidad de un determinado suceso conociendo información previa sobre otro suceso.</a:t>
            </a:r>
            <a:endParaRPr lang="es-AR" dirty="0" smtClean="0"/>
          </a:p>
          <a:p>
            <a:r>
              <a:rPr lang="es-AR" dirty="0" smtClean="0"/>
              <a:t>Ejemplo:</a:t>
            </a:r>
          </a:p>
          <a:p>
            <a:pPr lvl="1"/>
            <a:r>
              <a:rPr lang="es-ES" dirty="0"/>
              <a:t>Se sabe que el 50% de la población fuma y que el 10% fuma y es hipertensa. ¿Cuál es la probabilidad de que un fumador sea hipertenso?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7381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Probabilidad condicional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s-AR" dirty="0" smtClean="0"/>
                  <a:t>Si tenemos dos eventos ¿cuál es la probabilidad de que ocurrido un evento suceda el otro?</a:t>
                </a:r>
              </a:p>
              <a:p>
                <a:r>
                  <a:rPr lang="es-AR" dirty="0" smtClean="0"/>
                  <a:t>P(A,B) es la probabilidad de que los dos ocurran de manera independiente. </a:t>
                </a:r>
              </a:p>
              <a:p>
                <a:r>
                  <a:rPr lang="es-AR" dirty="0" smtClean="0"/>
                  <a:t>P(B|A) la probabilidad de que ocurra B dado que A ha ocurrido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/>
                            </a:rPr>
                            <m:t>𝐵</m:t>
                          </m:r>
                        </m:e>
                        <m:e>
                          <m:r>
                            <a:rPr lang="es-AR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s-A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(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,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𝐵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s-AR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5" name="4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283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97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Probabilidad condicional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s-ES" sz="3200" dirty="0"/>
                  <a:t>Se sabe que el 50% de la población fuma y que el 10% fuma y es hipertensa. ¿Cuál es la probabilidad de que un fumador sea hipertenso?</a:t>
                </a:r>
                <a:endParaRPr lang="es-AR" sz="3200" dirty="0"/>
              </a:p>
              <a:p>
                <a:r>
                  <a:rPr lang="es-AR" dirty="0" smtClean="0"/>
                  <a:t>A = fumador, B = hipertenso</a:t>
                </a:r>
                <a:br>
                  <a:rPr lang="es-AR" dirty="0" smtClean="0"/>
                </a:br>
                <a:endParaRPr lang="es-A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i="1">
                              <a:latin typeface="Cambria Math"/>
                            </a:rPr>
                            <m:t>𝐵</m:t>
                          </m:r>
                        </m:e>
                        <m:e>
                          <m:r>
                            <a:rPr lang="es-AR" i="1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s-A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i="1">
                              <a:latin typeface="Cambria Math"/>
                            </a:rPr>
                            <m:t>𝑃</m:t>
                          </m:r>
                          <m:r>
                            <a:rPr lang="es-AR" i="1">
                              <a:latin typeface="Cambria Math"/>
                            </a:rPr>
                            <m:t>(</m:t>
                          </m:r>
                          <m:r>
                            <a:rPr lang="es-AR" i="1">
                              <a:latin typeface="Cambria Math"/>
                            </a:rPr>
                            <m:t>𝐴</m:t>
                          </m:r>
                          <m:r>
                            <a:rPr lang="es-AR" i="1">
                              <a:latin typeface="Cambria Math"/>
                            </a:rPr>
                            <m:t>,</m:t>
                          </m:r>
                          <m:r>
                            <a:rPr lang="es-AR" i="1">
                              <a:latin typeface="Cambria Math"/>
                            </a:rPr>
                            <m:t>𝐵</m:t>
                          </m:r>
                          <m:r>
                            <a:rPr lang="es-A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s-AR" i="1">
                              <a:latin typeface="Cambria Math"/>
                            </a:rPr>
                            <m:t>𝑃</m:t>
                          </m:r>
                          <m:r>
                            <a:rPr lang="es-AR" i="1">
                              <a:latin typeface="Cambria Math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s-AR" i="1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s-A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b="0" i="1" smtClean="0">
                              <a:latin typeface="Cambria Math"/>
                            </a:rPr>
                            <m:t>0.1</m:t>
                          </m:r>
                        </m:num>
                        <m:den>
                          <m:r>
                            <a:rPr lang="es-AR" b="0" i="1" smtClean="0">
                              <a:latin typeface="Cambria Math"/>
                            </a:rPr>
                            <m:t>0.5</m:t>
                          </m:r>
                        </m:den>
                      </m:f>
                      <m:r>
                        <a:rPr lang="es-AR" b="0" i="1" smtClean="0">
                          <a:latin typeface="Cambria Math"/>
                        </a:rPr>
                        <m:t>=0.2=20%</m:t>
                      </m:r>
                    </m:oMath>
                  </m:oMathPara>
                </a14:m>
                <a:endParaRPr lang="es-AR" dirty="0" smtClean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5" name="4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81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Probabilidad condicional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AR" dirty="0" smtClean="0">
                <a:solidFill>
                  <a:srgbClr val="FF0000"/>
                </a:solidFill>
              </a:rPr>
              <a:t>IMPORTANTE</a:t>
            </a:r>
            <a:r>
              <a:rPr lang="es-AR" dirty="0" smtClean="0"/>
              <a:t>: </a:t>
            </a:r>
            <a:r>
              <a:rPr lang="es-ES" dirty="0"/>
              <a:t>No tiene por qué haber una </a:t>
            </a:r>
            <a:r>
              <a:rPr lang="es-ES" b="1" dirty="0"/>
              <a:t>relación causal </a:t>
            </a:r>
            <a:r>
              <a:rPr lang="es-ES" dirty="0"/>
              <a:t>o </a:t>
            </a:r>
            <a:r>
              <a:rPr lang="es-ES" b="1" dirty="0"/>
              <a:t>temporal</a:t>
            </a:r>
            <a:r>
              <a:rPr lang="es-ES" dirty="0"/>
              <a:t> entre </a:t>
            </a:r>
            <a:r>
              <a:rPr lang="es-ES" i="1" dirty="0"/>
              <a:t>A</a:t>
            </a:r>
            <a:r>
              <a:rPr lang="es-ES" dirty="0"/>
              <a:t> y </a:t>
            </a:r>
            <a:r>
              <a:rPr lang="es-ES" i="1" dirty="0"/>
              <a:t>B</a:t>
            </a:r>
            <a:r>
              <a:rPr lang="es-ES" dirty="0"/>
              <a:t>. </a:t>
            </a:r>
            <a:r>
              <a:rPr lang="es-ES" i="1" dirty="0"/>
              <a:t>A</a:t>
            </a:r>
            <a:r>
              <a:rPr lang="es-ES" dirty="0"/>
              <a:t> puede preceder en el tiempo a </a:t>
            </a:r>
            <a:r>
              <a:rPr lang="es-ES" i="1" dirty="0"/>
              <a:t>B</a:t>
            </a:r>
            <a:r>
              <a:rPr lang="es-ES" dirty="0"/>
              <a:t>, sucederlo o pueden ocurrir simultáneamente. </a:t>
            </a:r>
            <a:r>
              <a:rPr lang="es-ES" i="1" dirty="0"/>
              <a:t>A</a:t>
            </a:r>
            <a:r>
              <a:rPr lang="es-ES" dirty="0"/>
              <a:t> puede causar </a:t>
            </a:r>
            <a:r>
              <a:rPr lang="es-ES" i="1" dirty="0"/>
              <a:t>B</a:t>
            </a:r>
            <a:r>
              <a:rPr lang="es-ES" dirty="0"/>
              <a:t>, viceversa o </a:t>
            </a:r>
            <a:r>
              <a:rPr lang="es-ES" dirty="0" smtClean="0"/>
              <a:t>no. </a:t>
            </a:r>
          </a:p>
          <a:p>
            <a:r>
              <a:rPr lang="es-ES" dirty="0" smtClean="0"/>
              <a:t>Las </a:t>
            </a:r>
            <a:r>
              <a:rPr lang="es-ES" dirty="0"/>
              <a:t>relaciones causales o temporales son nociones que no pertenecen al ámbito de la probabilidad. Pueden desempeñar un papel o no, dependiendo de la interpretación que se le dé a los eventos.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1677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Matplolib</a:t>
            </a:r>
            <a:endParaRPr lang="es-AR" dirty="0"/>
          </a:p>
        </p:txBody>
      </p:sp>
      <p:sp>
        <p:nvSpPr>
          <p:cNvPr id="6" name="5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Abrir: </a:t>
            </a:r>
            <a:r>
              <a:rPr lang="es-AR" dirty="0" smtClean="0"/>
              <a:t>matplotlib.ipynb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917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El teorema de Bayes</a:t>
            </a:r>
          </a:p>
        </p:txBody>
      </p:sp>
    </p:spTree>
    <p:extLst>
      <p:ext uri="{BB962C8B-B14F-4D97-AF65-F5344CB8AC3E}">
        <p14:creationId xmlns:p14="http://schemas.microsoft.com/office/powerpoint/2010/main" val="167054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El teorema de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40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AR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4000" i="1">
                              <a:latin typeface="Cambria Math"/>
                            </a:rPr>
                            <m:t>𝐴</m:t>
                          </m:r>
                        </m:e>
                        <m:e>
                          <m:r>
                            <a:rPr lang="es-ES" sz="4000" i="1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s-AR" sz="4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4000" i="1">
                              <a:latin typeface="Cambria Math"/>
                            </a:rPr>
                            <m:t>𝑃</m:t>
                          </m:r>
                          <m:r>
                            <a:rPr lang="es-ES" sz="4000" i="1">
                              <a:latin typeface="Cambria Math"/>
                            </a:rPr>
                            <m:t>(</m:t>
                          </m:r>
                          <m:r>
                            <a:rPr lang="es-ES" sz="4000" i="1">
                              <a:latin typeface="Cambria Math"/>
                            </a:rPr>
                            <m:t>𝐴</m:t>
                          </m:r>
                          <m:r>
                            <a:rPr lang="es-ES" sz="4000" i="1">
                              <a:latin typeface="Cambria Math"/>
                            </a:rPr>
                            <m:t>)</m:t>
                          </m:r>
                          <m:r>
                            <a:rPr lang="es-AR" sz="4000" i="1">
                              <a:latin typeface="Cambria Math"/>
                            </a:rPr>
                            <m:t>𝑃</m:t>
                          </m:r>
                          <m:r>
                            <a:rPr lang="es-AR" sz="4000" i="1">
                              <a:latin typeface="Cambria Math"/>
                            </a:rPr>
                            <m:t>(</m:t>
                          </m:r>
                          <m:r>
                            <a:rPr lang="es-ES" sz="4000" i="1">
                              <a:latin typeface="Cambria Math"/>
                            </a:rPr>
                            <m:t>𝐵</m:t>
                          </m:r>
                          <m:r>
                            <a:rPr lang="es-AR" sz="4000" i="1">
                              <a:latin typeface="Cambria Math"/>
                            </a:rPr>
                            <m:t>|</m:t>
                          </m:r>
                          <m:r>
                            <a:rPr lang="es-ES" sz="4000" i="1">
                              <a:latin typeface="Cambria Math"/>
                            </a:rPr>
                            <m:t>𝐴</m:t>
                          </m:r>
                          <m:r>
                            <a:rPr lang="es-AR" sz="40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s-AR" sz="4000" i="1">
                              <a:latin typeface="Cambria Math"/>
                            </a:rPr>
                            <m:t>𝑃</m:t>
                          </m:r>
                          <m:r>
                            <a:rPr lang="es-AR" sz="4000" i="1">
                              <a:latin typeface="Cambria Math"/>
                            </a:rPr>
                            <m:t>(</m:t>
                          </m:r>
                          <m:r>
                            <a:rPr lang="es-ES" sz="4000" i="1">
                              <a:latin typeface="Cambria Math"/>
                            </a:rPr>
                            <m:t>𝐵</m:t>
                          </m:r>
                          <m:r>
                            <a:rPr lang="es-AR" sz="4000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AR" dirty="0" smtClean="0"/>
              </a:p>
              <a:p>
                <a:pPr marL="0" indent="0">
                  <a:buNone/>
                </a:pPr>
                <a:r>
                  <a:rPr lang="es-ES" dirty="0" smtClean="0"/>
                  <a:t>La probabilidad de A dado B, es la probabilidad de A multiplicada por la probabilidad de B dado A, sobre la probabilidad de B.</a:t>
                </a:r>
                <a:endParaRPr lang="es-ES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852" r="-59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30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El teorema de Bayes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smtClean="0"/>
              <a:t>Si </a:t>
            </a:r>
            <a:r>
              <a:rPr lang="es-ES" dirty="0"/>
              <a:t>seleccionamos una persona al azar, la probabilidad de que sea diabética es </a:t>
            </a:r>
            <a:r>
              <a:rPr lang="es-ES" dirty="0" smtClean="0"/>
              <a:t>3% y </a:t>
            </a:r>
            <a:r>
              <a:rPr lang="es-ES" dirty="0"/>
              <a:t>de que no lo sea es </a:t>
            </a:r>
            <a:r>
              <a:rPr lang="es-ES" dirty="0" smtClean="0"/>
              <a:t>97%. Supongamos que </a:t>
            </a:r>
            <a:r>
              <a:rPr lang="es-ES" dirty="0"/>
              <a:t>al realizar un análisis de sangre los niveles de glucosa son superiores a 1.000 mg/l, lo que ocurre en el 95% de los diabéticos y sólo en un 2% de las personas sanas.</a:t>
            </a:r>
          </a:p>
          <a:p>
            <a:pPr marL="0" indent="0" algn="ctr">
              <a:buNone/>
            </a:pPr>
            <a:r>
              <a:rPr lang="es-ES" i="1" dirty="0"/>
              <a:t>¿Cuál será ahora la probabilidad de que esa persona sea diabética?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062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El teorema de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s-AR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A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s-A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s-AR" b="0" i="1" smtClean="0">
                        <a:latin typeface="Cambria Math"/>
                      </a:rPr>
                      <m:t>=0,03</m:t>
                    </m:r>
                  </m:oMath>
                </a14:m>
                <a:r>
                  <a:rPr lang="es-AR" b="0" dirty="0" smtClean="0"/>
                  <a:t> 		</a:t>
                </a:r>
                <a:r>
                  <a:rPr lang="es-AR" dirty="0" smtClean="0"/>
                  <a:t>P</a:t>
                </a:r>
                <a:r>
                  <a:rPr lang="es-AR" b="0" dirty="0" smtClean="0"/>
                  <a:t>rob. de tener diabetes </a:t>
                </a:r>
              </a:p>
              <a:p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s-A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s-AR" i="1">
                        <a:latin typeface="Cambria Math"/>
                      </a:rPr>
                      <m:t>=0,</m:t>
                    </m:r>
                    <m:r>
                      <a:rPr lang="es-AR" b="0" i="1" smtClean="0">
                        <a:latin typeface="Cambria Math"/>
                      </a:rPr>
                      <m:t>97</m:t>
                    </m:r>
                  </m:oMath>
                </a14:m>
                <a:r>
                  <a:rPr lang="es-AR" dirty="0" smtClean="0"/>
                  <a:t> 		Prob. de no tenerla</a:t>
                </a:r>
                <a:endParaRPr lang="es-AR" dirty="0"/>
              </a:p>
              <a:p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AR" b="0" i="1" smtClean="0">
                                <a:latin typeface="Cambria Math"/>
                              </a:rPr>
                              <m:t>𝐵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s-A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AR" b="0" i="1" smtClean="0">
                                    <a:latin typeface="Cambria Math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AR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s-AR" i="1">
                        <a:latin typeface="Cambria Math"/>
                      </a:rPr>
                      <m:t>=0,</m:t>
                    </m:r>
                    <m:r>
                      <a:rPr lang="es-AR" b="0" i="1" smtClean="0">
                        <a:latin typeface="Cambria Math"/>
                      </a:rPr>
                      <m:t>95</m:t>
                    </m:r>
                  </m:oMath>
                </a14:m>
                <a:r>
                  <a:rPr lang="es-AR" dirty="0" smtClean="0"/>
                  <a:t> 	Prob. de tener diabetes si el 				test da mayor a 1.000 mg/l 				de glucosa en sangre</a:t>
                </a:r>
                <a:endParaRPr lang="es-AR" dirty="0"/>
              </a:p>
              <a:p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AR" i="1">
                                <a:latin typeface="Cambria Math"/>
                              </a:rPr>
                              <m:t>𝐵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AR" i="1">
                                    <a:latin typeface="Cambria Math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A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s-AR" i="1">
                        <a:latin typeface="Cambria Math"/>
                      </a:rPr>
                      <m:t>=0,</m:t>
                    </m:r>
                    <m:r>
                      <a:rPr lang="es-AR" b="0" i="1" smtClean="0">
                        <a:latin typeface="Cambria Math"/>
                      </a:rPr>
                      <m:t>02</m:t>
                    </m:r>
                  </m:oMath>
                </a14:m>
                <a:r>
                  <a:rPr lang="es-AR" dirty="0" smtClean="0"/>
                  <a:t> 	Prob. de estar sano con el 				mismo test</a:t>
                </a:r>
                <a:endParaRPr lang="es-AR" dirty="0"/>
              </a:p>
              <a:p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/>
                          </a:rPr>
                          <m:t>𝐵</m:t>
                        </m:r>
                      </m:e>
                    </m:d>
                    <m:r>
                      <a:rPr lang="es-AR" i="1">
                        <a:latin typeface="Cambria Math"/>
                      </a:rPr>
                      <m:t>=0,</m:t>
                    </m:r>
                    <m:r>
                      <a:rPr lang="es-AR" b="0" i="1" smtClean="0">
                        <a:latin typeface="Cambria Math"/>
                      </a:rPr>
                      <m:t>03∗0,95+0,97 ∗0,02=0,0479</m:t>
                    </m:r>
                  </m:oMath>
                </a14:m>
                <a:endParaRPr lang="es-AR" dirty="0"/>
              </a:p>
              <a:p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AR" b="0" i="1" smtClean="0">
                                <a:latin typeface="Cambria Math"/>
                              </a:rPr>
                              <m:t>𝐴</m:t>
                            </m:r>
                          </m:num>
                          <m:den>
                            <m:r>
                              <a:rPr lang="es-AR" b="0" i="1" smtClean="0">
                                <a:latin typeface="Cambria Math"/>
                              </a:rPr>
                              <m:t>𝐵</m:t>
                            </m:r>
                          </m:den>
                        </m:f>
                      </m:e>
                    </m:d>
                    <m:r>
                      <a:rPr lang="es-A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i="1">
                            <a:latin typeface="Cambria Math"/>
                          </a:rPr>
                          <m:t>0,03 ∗0,95</m:t>
                        </m:r>
                      </m:num>
                      <m:den>
                        <m:r>
                          <a:rPr lang="es-AR" b="0" i="1" smtClean="0">
                            <a:latin typeface="Cambria Math"/>
                          </a:rPr>
                          <m:t>0,0479</m:t>
                        </m:r>
                      </m:den>
                    </m:f>
                    <m:r>
                      <a:rPr lang="es-AR" b="0" i="0" smtClean="0">
                        <a:latin typeface="Cambria Math"/>
                      </a:rPr>
                      <m:t>=0,59</m:t>
                    </m:r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3504" r="-1704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El teorema de Bayes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La respuesta que nos </a:t>
            </a:r>
            <a:r>
              <a:rPr lang="es-ES" dirty="0" smtClean="0"/>
              <a:t>da </a:t>
            </a:r>
            <a:r>
              <a:rPr lang="es-ES" dirty="0"/>
              <a:t>el teorema de </a:t>
            </a:r>
            <a:r>
              <a:rPr lang="es-ES" dirty="0" smtClean="0"/>
              <a:t>Bayes </a:t>
            </a:r>
            <a:r>
              <a:rPr lang="es-ES" dirty="0"/>
              <a:t>es que esa información adicional hace que la probabilidad sea ahora </a:t>
            </a:r>
            <a:r>
              <a:rPr lang="es-ES" dirty="0" smtClean="0"/>
              <a:t>59%.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758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Clasificador bayesiano ingenuo</a:t>
            </a:r>
            <a:endParaRPr lang="es-AR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Naïve Bayes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9492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Ejemplos de uso</a:t>
            </a:r>
            <a:endParaRPr lang="es-AR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Filtro de spam</a:t>
            </a:r>
          </a:p>
          <a:p>
            <a:r>
              <a:rPr lang="es-AR" dirty="0" smtClean="0"/>
              <a:t>Clasificación de noticias por tema</a:t>
            </a:r>
          </a:p>
          <a:p>
            <a:r>
              <a:rPr lang="es-AR" dirty="0" smtClean="0"/>
              <a:t>Análisis de “sentimiento”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5324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Clasificador </a:t>
            </a:r>
            <a:r>
              <a:rPr lang="es-AR" dirty="0"/>
              <a:t>bayesiano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Ejemplo: Quiero clasificar una noticia según sea sobre China o Japón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232897"/>
              </p:ext>
            </p:extLst>
          </p:nvPr>
        </p:nvGraphicFramePr>
        <p:xfrm>
          <a:off x="539552" y="2996952"/>
          <a:ext cx="799288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8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4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82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Doc.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Palabras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Clase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Entrenamiento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Chino Beijing Chino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China (c)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2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Chino Chino Shanghái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China (c)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3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Chino Macao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China (c)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4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Tokio Japón</a:t>
                      </a:r>
                      <a:r>
                        <a:rPr lang="es-AR" baseline="0" dirty="0" smtClean="0"/>
                        <a:t> Chino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Japón</a:t>
                      </a:r>
                      <a:r>
                        <a:rPr lang="es-AR" baseline="0" dirty="0" smtClean="0"/>
                        <a:t> (j)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Prueba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5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Chino Chino Chino Tokio Japón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¿?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022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Clasificador </a:t>
            </a:r>
            <a:r>
              <a:rPr lang="es-AR" dirty="0"/>
              <a:t>bayesiano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AR" sz="2400" dirty="0"/>
                  <a:t>Previos: la probabilidad de un documento de estar en cada clase</a:t>
                </a:r>
              </a:p>
              <a:p>
                <a:pPr marL="0" indent="0" algn="ctr">
                  <a:buNone/>
                </a:pPr>
                <a:r>
                  <a:rPr lang="es-AR" sz="2400" i="1" dirty="0">
                    <a:latin typeface="Cambria Math"/>
                  </a:rPr>
                  <a:t>P(clase)=</a:t>
                </a:r>
                <a14:m>
                  <m:oMath xmlns:m="http://schemas.openxmlformats.org/officeDocument/2006/math">
                    <m:r>
                      <a:rPr lang="es-AR" sz="2400" i="1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s-A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A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4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s-AR" sz="2400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s-AR" sz="2400" i="1">
                            <a:latin typeface="Cambria Math"/>
                          </a:rPr>
                          <m:t>𝑁</m:t>
                        </m:r>
                      </m:den>
                    </m:f>
                  </m:oMath>
                </a14:m>
                <a:endParaRPr lang="es-AR" sz="2400" i="1" dirty="0">
                  <a:latin typeface="Cambria Math"/>
                </a:endParaRPr>
              </a:p>
              <a:p>
                <a:pPr marL="0" indent="0" algn="ctr">
                  <a:buNone/>
                </a:pPr>
                <a:endParaRPr lang="es-AR" sz="2400" i="1" dirty="0">
                  <a:latin typeface="Cambria Math"/>
                </a:endParaRPr>
              </a:p>
              <a:p>
                <a:r>
                  <a:rPr lang="es-AR" sz="2400" dirty="0"/>
                  <a:t>Probabilidades condicionales de cada palabra:</a:t>
                </a:r>
              </a:p>
              <a:p>
                <a:endParaRPr lang="es-AR" sz="2400" i="1" dirty="0">
                  <a:latin typeface="Cambria Math"/>
                </a:endParaRPr>
              </a:p>
              <a:p>
                <a:pPr marL="0" indent="0">
                  <a:buNone/>
                </a:pPr>
                <a:endParaRPr lang="es-AR" sz="200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0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000" i="1">
                              <a:latin typeface="Cambria Math"/>
                            </a:rPr>
                            <m:t>𝑝𝑎𝑙𝑎𝑏𝑟𝑎</m:t>
                          </m:r>
                        </m:e>
                        <m:e>
                          <m:r>
                            <a:rPr lang="es-AR" sz="2000" i="1">
                              <a:latin typeface="Cambria Math"/>
                            </a:rPr>
                            <m:t>𝑐𝑙𝑎𝑠𝑒</m:t>
                          </m:r>
                        </m:e>
                      </m:d>
                      <m:r>
                        <a:rPr lang="es-AR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sz="2000" i="1">
                              <a:latin typeface="Cambria Math"/>
                            </a:rPr>
                            <m:t>𝑐𝑜𝑛𝑡𝑎𝑟</m:t>
                          </m:r>
                          <m:d>
                            <m:dPr>
                              <m:ctrlPr>
                                <a:rPr lang="es-A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000" i="1">
                                  <a:latin typeface="Cambria Math"/>
                                </a:rPr>
                                <m:t>𝑝𝑎𝑙𝑎𝑏𝑟𝑎</m:t>
                              </m:r>
                              <m:r>
                                <a:rPr lang="es-AR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s-AR" sz="2000" i="1">
                                  <a:latin typeface="Cambria Math"/>
                                </a:rPr>
                                <m:t>𝑐𝑙𝑎𝑠𝑒</m:t>
                              </m:r>
                            </m:e>
                          </m:d>
                          <m:r>
                            <a:rPr lang="es-AR" sz="2000" i="1">
                              <a:latin typeface="Cambria Math"/>
                            </a:rPr>
                            <m:t>+1</m:t>
                          </m:r>
                        </m:num>
                        <m:den>
                          <m:r>
                            <a:rPr lang="es-AR" sz="2000" i="1">
                              <a:latin typeface="Cambria Math"/>
                            </a:rPr>
                            <m:t>𝑐𝑜𝑛𝑡𝑎𝑟</m:t>
                          </m:r>
                          <m:d>
                            <m:dPr>
                              <m:ctrlPr>
                                <a:rPr lang="es-A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000" i="1">
                                  <a:latin typeface="Cambria Math"/>
                                </a:rPr>
                                <m:t>𝑡𝑜𝑑𝑎𝑠</m:t>
                              </m:r>
                              <m:r>
                                <a:rPr lang="es-AR" sz="2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s-AR" sz="2000" i="1">
                                  <a:latin typeface="Cambria Math"/>
                                </a:rPr>
                                <m:t>𝑙𝑎𝑠</m:t>
                              </m:r>
                              <m:r>
                                <a:rPr lang="es-AR" sz="2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s-AR" sz="2000" i="1">
                                  <a:latin typeface="Cambria Math"/>
                                </a:rPr>
                                <m:t>𝑝𝑎𝑙𝑎𝑏𝑟𝑎𝑠</m:t>
                              </m:r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𝑐𝑙𝑎𝑠𝑒</m:t>
                              </m:r>
                            </m:e>
                          </m:d>
                          <m:r>
                            <a:rPr lang="es-AR" sz="2000" i="1">
                              <a:latin typeface="Cambria Math"/>
                            </a:rPr>
                            <m:t>+</m:t>
                          </m:r>
                          <m:r>
                            <a:rPr lang="es-AR" sz="2000" i="1">
                              <a:latin typeface="Cambria Math"/>
                            </a:rPr>
                            <m:t>𝑣𝑜𝑐𝑎𝑏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den>
                      </m:f>
                    </m:oMath>
                  </m:oMathPara>
                </a14:m>
                <a:endParaRPr lang="es-AR" sz="2000" dirty="0"/>
              </a:p>
              <a:p>
                <a:endParaRPr lang="es-AR" i="1" dirty="0">
                  <a:latin typeface="Cambria Math"/>
                </a:endParaRPr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947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Clasificador </a:t>
            </a:r>
            <a:r>
              <a:rPr lang="es-AR" dirty="0"/>
              <a:t>bayesiano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 numCol="1"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s-AR" dirty="0" smtClean="0"/>
                  <a:t>Previos: </a:t>
                </a:r>
                <a14:m>
                  <m:oMath xmlns:m="http://schemas.openxmlformats.org/officeDocument/2006/math">
                    <m:r>
                      <a:rPr lang="es-AR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/>
                          </a:rPr>
                          <m:t>𝑐</m:t>
                        </m:r>
                      </m:e>
                    </m:d>
                    <m:r>
                      <a:rPr lang="es-A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s-AR" b="0" i="1" smtClean="0"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r>
                  <a:rPr lang="es-AR" dirty="0" smtClean="0"/>
                  <a:t>	</a:t>
                </a:r>
                <a14:m>
                  <m:oMath xmlns:m="http://schemas.openxmlformats.org/officeDocument/2006/math">
                    <m:r>
                      <a:rPr lang="es-AR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s-A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s-AR" b="0" i="1" smtClean="0"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endParaRPr lang="es-AR" dirty="0" smtClean="0"/>
              </a:p>
              <a:p>
                <a:pPr marL="0" indent="0">
                  <a:buNone/>
                </a:pPr>
                <a:r>
                  <a:rPr lang="es-AR" dirty="0" smtClean="0"/>
                  <a:t>Probabilidades condicionales:</a:t>
                </a:r>
              </a:p>
              <a:p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/>
                          </a:rPr>
                          <m:t>𝐶h𝑖𝑛𝑜</m:t>
                        </m:r>
                        <m:r>
                          <a:rPr lang="es-AR" b="0" i="1" smtClean="0">
                            <a:latin typeface="Cambria Math"/>
                          </a:rPr>
                          <m:t>|</m:t>
                        </m:r>
                        <m:r>
                          <a:rPr lang="es-AR" b="0" i="1" smtClean="0">
                            <a:latin typeface="Cambria Math"/>
                          </a:rPr>
                          <m:t>𝑐</m:t>
                        </m:r>
                      </m:e>
                    </m:d>
                    <m:r>
                      <a:rPr lang="es-A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b="0" i="1" smtClean="0">
                            <a:latin typeface="Cambria Math"/>
                          </a:rPr>
                          <m:t>(5+1)</m:t>
                        </m:r>
                      </m:num>
                      <m:den>
                        <m:r>
                          <a:rPr lang="es-AR" b="0" i="1" smtClean="0">
                            <a:latin typeface="Cambria Math"/>
                          </a:rPr>
                          <m:t>(8+6)</m:t>
                        </m:r>
                      </m:den>
                    </m:f>
                    <m:r>
                      <a:rPr lang="es-AR" b="0" i="1" smtClean="0">
                        <a:latin typeface="Cambria Math"/>
                      </a:rPr>
                      <m:t>=3/7</m:t>
                    </m:r>
                  </m:oMath>
                </a14:m>
                <a:endParaRPr lang="es-AR" dirty="0" smtClean="0"/>
              </a:p>
              <a:p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/>
                          </a:rPr>
                          <m:t>𝑇𝑜𝑘𝑖𝑜</m:t>
                        </m:r>
                        <m:r>
                          <a:rPr lang="es-AR" i="1">
                            <a:latin typeface="Cambria Math"/>
                          </a:rPr>
                          <m:t>|</m:t>
                        </m:r>
                        <m:r>
                          <a:rPr lang="es-AR" i="1">
                            <a:latin typeface="Cambria Math"/>
                          </a:rPr>
                          <m:t>𝑐</m:t>
                        </m:r>
                      </m:e>
                    </m:d>
                    <m:r>
                      <a:rPr lang="es-A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i="1">
                            <a:latin typeface="Cambria Math"/>
                          </a:rPr>
                          <m:t>(</m:t>
                        </m:r>
                        <m:r>
                          <a:rPr lang="es-AR" b="0" i="1" smtClean="0">
                            <a:latin typeface="Cambria Math"/>
                          </a:rPr>
                          <m:t>0</m:t>
                        </m:r>
                        <m:r>
                          <a:rPr lang="es-AR" i="1">
                            <a:latin typeface="Cambria Math"/>
                          </a:rPr>
                          <m:t>+1)</m:t>
                        </m:r>
                      </m:num>
                      <m:den>
                        <m:r>
                          <a:rPr lang="es-AR" i="1">
                            <a:latin typeface="Cambria Math"/>
                          </a:rPr>
                          <m:t>(8+6)</m:t>
                        </m:r>
                      </m:den>
                    </m:f>
                    <m:r>
                      <a:rPr lang="es-AR" i="1">
                        <a:latin typeface="Cambria Math"/>
                      </a:rPr>
                      <m:t>=</m:t>
                    </m:r>
                    <m:r>
                      <a:rPr lang="es-AR" b="0" i="1" smtClean="0">
                        <a:latin typeface="Cambria Math"/>
                      </a:rPr>
                      <m:t>1</m:t>
                    </m:r>
                    <m:r>
                      <a:rPr lang="es-AR" i="1">
                        <a:latin typeface="Cambria Math"/>
                      </a:rPr>
                      <m:t>/</m:t>
                    </m:r>
                    <m:r>
                      <a:rPr lang="es-AR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s-AR" dirty="0" smtClean="0"/>
                  <a:t>4</a:t>
                </a:r>
                <a:endParaRPr lang="es-AR" dirty="0"/>
              </a:p>
              <a:p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/>
                          </a:rPr>
                          <m:t>𝐽𝑎𝑝</m:t>
                        </m:r>
                        <m:r>
                          <a:rPr lang="es-AR" b="0" i="1" smtClean="0">
                            <a:latin typeface="Cambria Math"/>
                          </a:rPr>
                          <m:t>ó</m:t>
                        </m:r>
                        <m:r>
                          <a:rPr lang="es-AR" b="0" i="1" smtClean="0">
                            <a:latin typeface="Cambria Math"/>
                          </a:rPr>
                          <m:t>𝑛</m:t>
                        </m:r>
                        <m:r>
                          <a:rPr lang="es-AR" i="1">
                            <a:latin typeface="Cambria Math"/>
                          </a:rPr>
                          <m:t>|</m:t>
                        </m:r>
                        <m:r>
                          <a:rPr lang="es-AR" i="1">
                            <a:latin typeface="Cambria Math"/>
                          </a:rPr>
                          <m:t>𝑐</m:t>
                        </m:r>
                      </m:e>
                    </m:d>
                    <m:r>
                      <a:rPr lang="es-A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i="1">
                            <a:latin typeface="Cambria Math"/>
                          </a:rPr>
                          <m:t>(</m:t>
                        </m:r>
                        <m:r>
                          <a:rPr lang="es-AR" b="0" i="1" smtClean="0">
                            <a:latin typeface="Cambria Math"/>
                          </a:rPr>
                          <m:t>0</m:t>
                        </m:r>
                        <m:r>
                          <a:rPr lang="es-AR" i="1">
                            <a:latin typeface="Cambria Math"/>
                          </a:rPr>
                          <m:t>+1)</m:t>
                        </m:r>
                      </m:num>
                      <m:den>
                        <m:r>
                          <a:rPr lang="es-AR" i="1">
                            <a:latin typeface="Cambria Math"/>
                          </a:rPr>
                          <m:t>(8+6)</m:t>
                        </m:r>
                      </m:den>
                    </m:f>
                    <m:r>
                      <a:rPr lang="es-AR" i="1">
                        <a:latin typeface="Cambria Math"/>
                      </a:rPr>
                      <m:t>=</m:t>
                    </m:r>
                    <m:r>
                      <a:rPr lang="es-AR" b="0" i="1" smtClean="0">
                        <a:latin typeface="Cambria Math"/>
                      </a:rPr>
                      <m:t>1</m:t>
                    </m:r>
                    <m:r>
                      <a:rPr lang="es-AR" i="1">
                        <a:latin typeface="Cambria Math"/>
                      </a:rPr>
                      <m:t>/</m:t>
                    </m:r>
                    <m:r>
                      <a:rPr lang="es-AR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s-AR" dirty="0" smtClean="0"/>
                  <a:t>4</a:t>
                </a:r>
                <a:endParaRPr lang="es-AR" dirty="0"/>
              </a:p>
              <a:p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/>
                          </a:rPr>
                          <m:t>𝐶</m:t>
                        </m:r>
                        <m:r>
                          <a:rPr lang="es-AR" i="1">
                            <a:latin typeface="Cambria Math"/>
                          </a:rPr>
                          <m:t>h𝑖𝑛𝑜</m:t>
                        </m:r>
                        <m:r>
                          <a:rPr lang="es-AR" i="1">
                            <a:latin typeface="Cambria Math"/>
                          </a:rPr>
                          <m:t>|</m:t>
                        </m:r>
                        <m:r>
                          <a:rPr lang="es-AR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s-A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i="1">
                            <a:latin typeface="Cambria Math"/>
                          </a:rPr>
                          <m:t>(</m:t>
                        </m:r>
                        <m:r>
                          <a:rPr lang="es-AR" b="0" i="1" smtClean="0">
                            <a:latin typeface="Cambria Math"/>
                          </a:rPr>
                          <m:t>1</m:t>
                        </m:r>
                        <m:r>
                          <a:rPr lang="es-AR" i="1">
                            <a:latin typeface="Cambria Math"/>
                          </a:rPr>
                          <m:t>+1)</m:t>
                        </m:r>
                      </m:num>
                      <m:den>
                        <m:r>
                          <a:rPr lang="es-AR" i="1">
                            <a:latin typeface="Cambria Math"/>
                          </a:rPr>
                          <m:t>(</m:t>
                        </m:r>
                        <m:r>
                          <a:rPr lang="es-AR" b="0" i="1" smtClean="0">
                            <a:latin typeface="Cambria Math"/>
                          </a:rPr>
                          <m:t>3</m:t>
                        </m:r>
                        <m:r>
                          <a:rPr lang="es-AR" i="1">
                            <a:latin typeface="Cambria Math"/>
                          </a:rPr>
                          <m:t>+6)</m:t>
                        </m:r>
                      </m:den>
                    </m:f>
                    <m:r>
                      <a:rPr lang="es-AR" i="1">
                        <a:latin typeface="Cambria Math"/>
                      </a:rPr>
                      <m:t>=</m:t>
                    </m:r>
                    <m:r>
                      <a:rPr lang="es-AR" b="0" i="1" smtClean="0">
                        <a:latin typeface="Cambria Math"/>
                      </a:rPr>
                      <m:t>2</m:t>
                    </m:r>
                    <m:r>
                      <a:rPr lang="es-AR" i="1">
                        <a:latin typeface="Cambria Math"/>
                      </a:rPr>
                      <m:t>/</m:t>
                    </m:r>
                    <m:r>
                      <a:rPr lang="es-AR" b="0" i="1" smtClean="0">
                        <a:latin typeface="Cambria Math"/>
                      </a:rPr>
                      <m:t>9</m:t>
                    </m:r>
                  </m:oMath>
                </a14:m>
                <a:endParaRPr lang="es-AR" dirty="0"/>
              </a:p>
              <a:p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/>
                          </a:rPr>
                          <m:t>𝑇𝑜𝑘𝑖𝑜</m:t>
                        </m:r>
                        <m:r>
                          <a:rPr lang="es-AR" i="1">
                            <a:latin typeface="Cambria Math"/>
                          </a:rPr>
                          <m:t>|</m:t>
                        </m:r>
                        <m:r>
                          <a:rPr lang="es-AR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s-A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i="1">
                            <a:latin typeface="Cambria Math"/>
                          </a:rPr>
                          <m:t>(1+1)</m:t>
                        </m:r>
                      </m:num>
                      <m:den>
                        <m:r>
                          <a:rPr lang="es-AR" i="1">
                            <a:latin typeface="Cambria Math"/>
                          </a:rPr>
                          <m:t>(3+6)</m:t>
                        </m:r>
                      </m:den>
                    </m:f>
                    <m:r>
                      <a:rPr lang="es-AR" i="1">
                        <a:latin typeface="Cambria Math"/>
                      </a:rPr>
                      <m:t>=2/9</m:t>
                    </m:r>
                  </m:oMath>
                </a14:m>
                <a:endParaRPr lang="es-AR" dirty="0"/>
              </a:p>
              <a:p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/>
                          </a:rPr>
                          <m:t>𝐽𝑎𝑝</m:t>
                        </m:r>
                        <m:r>
                          <a:rPr lang="es-AR" b="0" i="1" smtClean="0">
                            <a:latin typeface="Cambria Math"/>
                          </a:rPr>
                          <m:t>ó</m:t>
                        </m:r>
                        <m:r>
                          <a:rPr lang="es-AR" b="0" i="1" smtClean="0">
                            <a:latin typeface="Cambria Math"/>
                          </a:rPr>
                          <m:t>𝑛</m:t>
                        </m:r>
                        <m:r>
                          <a:rPr lang="es-AR" i="1">
                            <a:latin typeface="Cambria Math"/>
                          </a:rPr>
                          <m:t>|</m:t>
                        </m:r>
                        <m:r>
                          <a:rPr lang="es-AR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s-A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i="1">
                            <a:latin typeface="Cambria Math"/>
                          </a:rPr>
                          <m:t>(1+1)</m:t>
                        </m:r>
                      </m:num>
                      <m:den>
                        <m:r>
                          <a:rPr lang="es-AR" i="1">
                            <a:latin typeface="Cambria Math"/>
                          </a:rPr>
                          <m:t>(3+6)</m:t>
                        </m:r>
                      </m:den>
                    </m:f>
                    <m:r>
                      <a:rPr lang="es-AR" i="1">
                        <a:latin typeface="Cambria Math"/>
                      </a:rPr>
                      <m:t>=2/9</m:t>
                    </m:r>
                  </m:oMath>
                </a14:m>
                <a:endParaRPr lang="es-AR" dirty="0"/>
              </a:p>
              <a:p>
                <a:pPr marL="0" indent="0">
                  <a:buNone/>
                </a:pPr>
                <a:endParaRPr lang="es-AR" dirty="0" smtClean="0"/>
              </a:p>
              <a:p>
                <a:pPr marL="0" indent="0">
                  <a:buNone/>
                </a:pPr>
                <a:endParaRPr lang="es-AR" dirty="0" smtClean="0"/>
              </a:p>
              <a:p>
                <a:pPr marL="0" indent="0">
                  <a:buNone/>
                </a:pPr>
                <a:endParaRPr lang="es-AR" dirty="0"/>
              </a:p>
              <a:p>
                <a:pPr marL="0" indent="0">
                  <a:buNone/>
                </a:pPr>
                <a:endParaRPr lang="es-AR" dirty="0" smtClean="0"/>
              </a:p>
              <a:p>
                <a:pPr marL="0" indent="0">
                  <a:buNone/>
                </a:pPr>
                <a:endParaRPr lang="es-AR" dirty="0"/>
              </a:p>
              <a:p>
                <a:pPr marL="0" indent="0">
                  <a:buNone/>
                </a:pPr>
                <a:endParaRPr lang="es-AR" dirty="0" smtClean="0"/>
              </a:p>
              <a:p>
                <a:pPr marL="0" indent="0">
                  <a:buNone/>
                </a:pPr>
                <a:endParaRPr lang="es-AR" dirty="0"/>
              </a:p>
              <a:p>
                <a:pPr marL="0" indent="0">
                  <a:buNone/>
                </a:pPr>
                <a:endParaRPr lang="es-AR" dirty="0" smtClean="0"/>
              </a:p>
              <a:p>
                <a:pPr marL="0" indent="0">
                  <a:buNone/>
                </a:pPr>
                <a:endParaRPr lang="es-AR" dirty="0"/>
              </a:p>
              <a:p>
                <a:pPr marL="0" indent="0">
                  <a:buNone/>
                </a:pPr>
                <a:endParaRPr lang="es-AR" dirty="0" smtClean="0"/>
              </a:p>
              <a:p>
                <a:endParaRPr lang="es-AR" dirty="0" smtClean="0"/>
              </a:p>
              <a:p>
                <a:endParaRPr lang="es-AR" dirty="0"/>
              </a:p>
              <a:p>
                <a:endParaRPr lang="es-AR" dirty="0" smtClean="0"/>
              </a:p>
              <a:p>
                <a:endParaRPr lang="es-AR" dirty="0"/>
              </a:p>
              <a:p>
                <a:endParaRPr lang="es-AR" dirty="0" smtClean="0"/>
              </a:p>
              <a:p>
                <a:endParaRPr lang="es-AR" dirty="0"/>
              </a:p>
              <a:p>
                <a:endParaRPr lang="es-AR" dirty="0"/>
              </a:p>
              <a:p>
                <a:endParaRPr lang="es-AR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809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0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11150</TotalTime>
  <Words>3338</Words>
  <Application>Microsoft Office PowerPoint</Application>
  <PresentationFormat>Presentación en pantalla (4:3)</PresentationFormat>
  <Paragraphs>750</Paragraphs>
  <Slides>141</Slides>
  <Notes>41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141</vt:i4>
      </vt:variant>
    </vt:vector>
  </HeadingPairs>
  <TitlesOfParts>
    <vt:vector size="148" baseType="lpstr">
      <vt:lpstr>Arial</vt:lpstr>
      <vt:lpstr>Calibri</vt:lpstr>
      <vt:lpstr>Cambria Math</vt:lpstr>
      <vt:lpstr>Courier New</vt:lpstr>
      <vt:lpstr>HelveticaNeue-Light</vt:lpstr>
      <vt:lpstr>Wingdings</vt:lpstr>
      <vt:lpstr>Tema de Office</vt:lpstr>
      <vt:lpstr>Probabilidad y estadística</vt:lpstr>
      <vt:lpstr>Tipos de datos</vt:lpstr>
      <vt:lpstr>Numérico</vt:lpstr>
      <vt:lpstr>Categórico</vt:lpstr>
      <vt:lpstr>Ordinal</vt:lpstr>
      <vt:lpstr>Preguntas</vt:lpstr>
      <vt:lpstr>Canopy Entought</vt:lpstr>
      <vt:lpstr>Matplotlib</vt:lpstr>
      <vt:lpstr>Matplolib</vt:lpstr>
      <vt:lpstr>histograma</vt:lpstr>
      <vt:lpstr>¿Qué es un histograma?</vt:lpstr>
      <vt:lpstr>Ejemplo 1</vt:lpstr>
      <vt:lpstr>Ejemplo 2</vt:lpstr>
      <vt:lpstr>Histograma de llamadas</vt:lpstr>
      <vt:lpstr>Ejercicio</vt:lpstr>
      <vt:lpstr>Media, mediana y moda</vt:lpstr>
      <vt:lpstr>Media</vt:lpstr>
      <vt:lpstr>Mediana</vt:lpstr>
      <vt:lpstr>Moda</vt:lpstr>
      <vt:lpstr>Ejercicio</vt:lpstr>
      <vt:lpstr>Varianza y desviación estándar</vt:lpstr>
      <vt:lpstr>Varianza</vt:lpstr>
      <vt:lpstr>Varianza</vt:lpstr>
      <vt:lpstr>Varianza</vt:lpstr>
      <vt:lpstr>Desviación estándar</vt:lpstr>
      <vt:lpstr>Desviación estándar</vt:lpstr>
      <vt:lpstr>Ejercicio</vt:lpstr>
      <vt:lpstr>Covarianza y correlación</vt:lpstr>
      <vt:lpstr>Covarianza</vt:lpstr>
      <vt:lpstr>Covarianza</vt:lpstr>
      <vt:lpstr>Covarianza</vt:lpstr>
      <vt:lpstr>Correlación</vt:lpstr>
      <vt:lpstr>Correlación</vt:lpstr>
      <vt:lpstr>Correlación</vt:lpstr>
      <vt:lpstr>Correlación</vt:lpstr>
      <vt:lpstr>IMPORTANTE: Que haya correlación no significa que una variable cause la otra.  Si nos indica que experimentos sería interesante probar. </vt:lpstr>
      <vt:lpstr>Ejercicio</vt:lpstr>
      <vt:lpstr>Machine Learning</vt:lpstr>
      <vt:lpstr>Regresión lineal</vt:lpstr>
      <vt:lpstr>Pendiente de una recta</vt:lpstr>
      <vt:lpstr>Regresión Lineal</vt:lpstr>
      <vt:lpstr>Regresión Lineal</vt:lpstr>
      <vt:lpstr>Regresión Lineal</vt:lpstr>
      <vt:lpstr>Regresión Lineal</vt:lpstr>
      <vt:lpstr>Regresión Lineal</vt:lpstr>
      <vt:lpstr>Regresión Lineal</vt:lpstr>
      <vt:lpstr>Regresión Lineal</vt:lpstr>
      <vt:lpstr>Regresión Lineal</vt:lpstr>
      <vt:lpstr>Regresión Lineal</vt:lpstr>
      <vt:lpstr>R cuadrado</vt:lpstr>
      <vt:lpstr>R cuadrado</vt:lpstr>
      <vt:lpstr>R cuadrado</vt:lpstr>
      <vt:lpstr>R cuadrado</vt:lpstr>
      <vt:lpstr>R cuadrado</vt:lpstr>
      <vt:lpstr>Regresión multivariable</vt:lpstr>
      <vt:lpstr>Regresión multivariable</vt:lpstr>
      <vt:lpstr>Regresión multivariable</vt:lpstr>
      <vt:lpstr>Regresión multivariable</vt:lpstr>
      <vt:lpstr>Regresión multivariable</vt:lpstr>
      <vt:lpstr>probabilidad</vt:lpstr>
      <vt:lpstr>Probabilidad</vt:lpstr>
      <vt:lpstr>Ejemplos</vt:lpstr>
      <vt:lpstr>Ejemplos</vt:lpstr>
      <vt:lpstr>Ejemplos</vt:lpstr>
      <vt:lpstr>Funciones de probabilidad</vt:lpstr>
      <vt:lpstr>Distribución normal</vt:lpstr>
      <vt:lpstr>Distribución normal</vt:lpstr>
      <vt:lpstr>Distribución normal</vt:lpstr>
      <vt:lpstr>Distribución normal</vt:lpstr>
      <vt:lpstr>Distribución normal</vt:lpstr>
      <vt:lpstr>Distribución normal</vt:lpstr>
      <vt:lpstr>Distribución normal</vt:lpstr>
      <vt:lpstr>Otras distribuciones</vt:lpstr>
      <vt:lpstr>Percentiles y momentos</vt:lpstr>
      <vt:lpstr>Percentil</vt:lpstr>
      <vt:lpstr>Percentil</vt:lpstr>
      <vt:lpstr>Percentil</vt:lpstr>
      <vt:lpstr>Momentos</vt:lpstr>
      <vt:lpstr>Momentos</vt:lpstr>
      <vt:lpstr>Momentos</vt:lpstr>
      <vt:lpstr>Momentos</vt:lpstr>
      <vt:lpstr>Momentos</vt:lpstr>
      <vt:lpstr>Momentos</vt:lpstr>
      <vt:lpstr>Momentos</vt:lpstr>
      <vt:lpstr>Probabilidad condicional</vt:lpstr>
      <vt:lpstr>Probabilidad condicional</vt:lpstr>
      <vt:lpstr>Probabilidad condicional</vt:lpstr>
      <vt:lpstr>Probabilidad condicional</vt:lpstr>
      <vt:lpstr>Probabilidad condicional</vt:lpstr>
      <vt:lpstr>El teorema de Bayes</vt:lpstr>
      <vt:lpstr>El teorema de Bayes</vt:lpstr>
      <vt:lpstr>El teorema de Bayes</vt:lpstr>
      <vt:lpstr>El teorema de Bayes</vt:lpstr>
      <vt:lpstr>El teorema de Bayes</vt:lpstr>
      <vt:lpstr>Clasificador bayesiano ingenuo</vt:lpstr>
      <vt:lpstr>Ejemplos de uso</vt:lpstr>
      <vt:lpstr>Clasificador bayesiano</vt:lpstr>
      <vt:lpstr>Clasificador bayesiano</vt:lpstr>
      <vt:lpstr>Clasificador bayesiano</vt:lpstr>
      <vt:lpstr>Clasificador bayesiano</vt:lpstr>
      <vt:lpstr>Clasificador bayesiano</vt:lpstr>
      <vt:lpstr>Clasificador bayesiano</vt:lpstr>
      <vt:lpstr>Clasificador bayesiano</vt:lpstr>
      <vt:lpstr>Clasificador de spaM</vt:lpstr>
      <vt:lpstr>Clasificador de SPAM</vt:lpstr>
      <vt:lpstr>Clasificador de SPAM</vt:lpstr>
      <vt:lpstr>Clasificador de SPAM</vt:lpstr>
      <vt:lpstr>Clasificador de SPAM</vt:lpstr>
      <vt:lpstr>Sistemas de recomendaciones</vt:lpstr>
      <vt:lpstr>¿Qué son los sistemas de recomendaciones?</vt:lpstr>
      <vt:lpstr>¿Qué son los sistemas de recomendaciones?</vt:lpstr>
      <vt:lpstr>Sistemas de recomendaciones</vt:lpstr>
      <vt:lpstr>SdR: basado en usuarios</vt:lpstr>
      <vt:lpstr>SdR: basado en usuarios</vt:lpstr>
      <vt:lpstr>SdR: basado en usuarios</vt:lpstr>
      <vt:lpstr>SdR: basado en ítems</vt:lpstr>
      <vt:lpstr>SdR: basado en ítems</vt:lpstr>
      <vt:lpstr>SdR: basado en ítems</vt:lpstr>
      <vt:lpstr>SdR: basado en ítems</vt:lpstr>
      <vt:lpstr>SdR: basado en ítems</vt:lpstr>
      <vt:lpstr>Api rest</vt:lpstr>
      <vt:lpstr>Arquitectura Cliente - Servidor</vt:lpstr>
      <vt:lpstr>El protocolo HTTP</vt:lpstr>
      <vt:lpstr>El protocolo HTTP</vt:lpstr>
      <vt:lpstr>HTTP Requests</vt:lpstr>
      <vt:lpstr>HTTP Requests</vt:lpstr>
      <vt:lpstr>¿Quién está en la ISS?</vt:lpstr>
      <vt:lpstr>Ejemplo de API REST</vt:lpstr>
      <vt:lpstr>Frameworks</vt:lpstr>
      <vt:lpstr>Flask – Creando una API</vt:lpstr>
      <vt:lpstr>Flask – Consumiendo la API</vt:lpstr>
      <vt:lpstr>Flask</vt:lpstr>
      <vt:lpstr>Flask</vt:lpstr>
      <vt:lpstr>Flask</vt:lpstr>
      <vt:lpstr>Flask</vt:lpstr>
      <vt:lpstr>Flask</vt:lpstr>
      <vt:lpstr>final</vt:lpstr>
      <vt:lpstr>Recursos</vt:lpstr>
      <vt:lpstr>Pedido: 1 de 2</vt:lpstr>
      <vt:lpstr>Pedido: 2 de 2</vt:lpstr>
      <vt:lpstr>¡Muchas gracias!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de Mahcine Learning</dc:title>
  <dc:creator>Jorge Miralles</dc:creator>
  <cp:lastModifiedBy>Usuario</cp:lastModifiedBy>
  <cp:revision>295</cp:revision>
  <dcterms:created xsi:type="dcterms:W3CDTF">2017-12-14T09:34:32Z</dcterms:created>
  <dcterms:modified xsi:type="dcterms:W3CDTF">2019-07-24T10:36:34Z</dcterms:modified>
</cp:coreProperties>
</file>